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690" r:id="rId2"/>
    <p:sldMasterId id="2147483686" r:id="rId3"/>
    <p:sldMasterId id="2147483693" r:id="rId4"/>
    <p:sldMasterId id="2147483724" r:id="rId5"/>
    <p:sldMasterId id="2147483721" r:id="rId6"/>
    <p:sldMasterId id="2147483698" r:id="rId7"/>
  </p:sldMasterIdLst>
  <p:notesMasterIdLst>
    <p:notesMasterId r:id="rId42"/>
  </p:notesMasterIdLst>
  <p:handoutMasterIdLst>
    <p:handoutMasterId r:id="rId43"/>
  </p:handoutMasterIdLst>
  <p:sldIdLst>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2890" userDrawn="1">
          <p15:clr>
            <a:srgbClr val="A4A3A4"/>
          </p15:clr>
        </p15:guide>
        <p15:guide id="4" pos="48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FAF"/>
    <a:srgbClr val="00E15F"/>
    <a:srgbClr val="5700FF"/>
    <a:srgbClr val="FF8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26"/>
  </p:normalViewPr>
  <p:slideViewPr>
    <p:cSldViewPr snapToGrid="0" snapToObjects="1" showGuides="1">
      <p:cViewPr varScale="1">
        <p:scale>
          <a:sx n="145" d="100"/>
          <a:sy n="145" d="100"/>
        </p:scale>
        <p:origin x="882" y="120"/>
      </p:cViewPr>
      <p:guideLst>
        <p:guide orient="horz" pos="1620"/>
        <p:guide pos="2880"/>
        <p:guide orient="horz" pos="2890"/>
        <p:guide pos="48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Столбец2</c:v>
                </c:pt>
              </c:strCache>
            </c:strRef>
          </c:tx>
          <c:spPr>
            <a:solidFill>
              <a:srgbClr val="00E15F"/>
            </a:solidFill>
            <a:ln>
              <a:noFill/>
            </a:ln>
          </c:spPr>
          <c:dPt>
            <c:idx val="0"/>
            <c:bubble3D val="0"/>
            <c:spPr>
              <a:solidFill>
                <a:srgbClr val="FF8400"/>
              </a:solidFill>
              <a:ln w="19050">
                <a:noFill/>
              </a:ln>
              <a:effectLst/>
            </c:spPr>
            <c:extLst xmlns:c16r2="http://schemas.microsoft.com/office/drawing/2015/06/chart">
              <c:ext xmlns:c16="http://schemas.microsoft.com/office/drawing/2014/chart" uri="{C3380CC4-5D6E-409C-BE32-E72D297353CC}">
                <c16:uniqueId val="{00000001-59DA-AA41-8CC9-BF28F3C394B2}"/>
              </c:ext>
            </c:extLst>
          </c:dPt>
          <c:dPt>
            <c:idx val="1"/>
            <c:bubble3D val="0"/>
            <c:spPr>
              <a:solidFill>
                <a:srgbClr val="00E15F"/>
              </a:solidFill>
              <a:ln w="19050">
                <a:noFill/>
              </a:ln>
              <a:effectLst/>
            </c:spPr>
            <c:extLst xmlns:c16r2="http://schemas.microsoft.com/office/drawing/2015/06/chart">
              <c:ext xmlns:c16="http://schemas.microsoft.com/office/drawing/2014/chart" uri="{C3380CC4-5D6E-409C-BE32-E72D297353CC}">
                <c16:uniqueId val="{00000003-59DA-AA41-8CC9-BF28F3C394B2}"/>
              </c:ext>
            </c:extLst>
          </c:dPt>
          <c:cat>
            <c:strRef>
              <c:f>Лист1!$A$2:$A$3</c:f>
              <c:strCache>
                <c:ptCount val="2"/>
                <c:pt idx="0">
                  <c:v>Строка1</c:v>
                </c:pt>
                <c:pt idx="1">
                  <c:v>Строка2</c:v>
                </c:pt>
              </c:strCache>
            </c:strRef>
          </c:cat>
          <c:val>
            <c:numRef>
              <c:f>Лист1!$B$2:$B$3</c:f>
              <c:numCache>
                <c:formatCode>General</c:formatCode>
                <c:ptCount val="2"/>
                <c:pt idx="0">
                  <c:v>80</c:v>
                </c:pt>
                <c:pt idx="1">
                  <c:v>20</c:v>
                </c:pt>
              </c:numCache>
            </c:numRef>
          </c:val>
          <c:extLst xmlns:c16r2="http://schemas.microsoft.com/office/drawing/2015/06/chart">
            <c:ext xmlns:c16="http://schemas.microsoft.com/office/drawing/2014/chart" uri="{C3380CC4-5D6E-409C-BE32-E72D297353CC}">
              <c16:uniqueId val="{00000004-59DA-AA41-8CC9-BF28F3C394B2}"/>
            </c:ext>
          </c:extLst>
        </c:ser>
        <c:dLbls>
          <c:showLegendKey val="0"/>
          <c:showVal val="0"/>
          <c:showCatName val="0"/>
          <c:showSerName val="0"/>
          <c:showPercent val="0"/>
          <c:showBubbleSize val="0"/>
          <c:showLeaderLines val="1"/>
        </c:dLbls>
        <c:firstSliceAng val="115"/>
        <c:holeSize val="8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93BFC138-B277-6D4B-A0F8-9F15723266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latin typeface="Verdana" panose="020B0604030504040204" pitchFamily="34" charset="0"/>
            </a:endParaRPr>
          </a:p>
        </p:txBody>
      </p:sp>
      <p:sp>
        <p:nvSpPr>
          <p:cNvPr id="3" name="Дата 2">
            <a:extLst>
              <a:ext uri="{FF2B5EF4-FFF2-40B4-BE49-F238E27FC236}">
                <a16:creationId xmlns:a16="http://schemas.microsoft.com/office/drawing/2014/main" xmlns="" id="{C17869C3-F9D0-FD4B-A2FF-5092124D36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E606F4-9A08-504E-87E8-3D16010C1630}" type="datetimeFigureOut">
              <a:rPr lang="ru-RU">
                <a:latin typeface="Verdana" panose="020B0604030504040204" pitchFamily="34" charset="0"/>
              </a:rPr>
              <a:t>17.02.2023</a:t>
            </a:fld>
            <a:endParaRPr lang="ru-RU">
              <a:latin typeface="Verdana" panose="020B0604030504040204" pitchFamily="34" charset="0"/>
            </a:endParaRPr>
          </a:p>
        </p:txBody>
      </p:sp>
      <p:sp>
        <p:nvSpPr>
          <p:cNvPr id="4" name="Нижний колонтитул 3">
            <a:extLst>
              <a:ext uri="{FF2B5EF4-FFF2-40B4-BE49-F238E27FC236}">
                <a16:creationId xmlns:a16="http://schemas.microsoft.com/office/drawing/2014/main" xmlns="" id="{AD8B0142-2D79-624D-8F33-9E2872593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latin typeface="Verdana" panose="020B0604030504040204" pitchFamily="34" charset="0"/>
            </a:endParaRPr>
          </a:p>
        </p:txBody>
      </p:sp>
      <p:sp>
        <p:nvSpPr>
          <p:cNvPr id="5" name="Номер слайда 4">
            <a:extLst>
              <a:ext uri="{FF2B5EF4-FFF2-40B4-BE49-F238E27FC236}">
                <a16:creationId xmlns:a16="http://schemas.microsoft.com/office/drawing/2014/main" xmlns="" id="{DA5DC934-BF7B-E94A-AF2F-10F987866B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FFD751-81A5-454F-B002-616F5F5039AD}" type="slidenum">
              <a:rPr lang="ru-RU">
                <a:latin typeface="Verdana" panose="020B0604030504040204" pitchFamily="34" charset="0"/>
              </a:rPr>
              <a:t>‹#›</a:t>
            </a:fld>
            <a:endParaRPr lang="ru-RU">
              <a:latin typeface="Verdana" panose="020B0604030504040204" pitchFamily="34" charset="0"/>
            </a:endParaRPr>
          </a:p>
        </p:txBody>
      </p:sp>
    </p:spTree>
    <p:extLst>
      <p:ext uri="{BB962C8B-B14F-4D97-AF65-F5344CB8AC3E}">
        <p14:creationId xmlns:p14="http://schemas.microsoft.com/office/powerpoint/2010/main" val="35526384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C27BE558-8A3E-8147-B8B2-089E82D95462}" type="datetimeFigureOut">
              <a:rPr lang="ru-RU"/>
              <a:pPr/>
              <a:t>17.02.2023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FC4521FE-58D1-EB4C-8CC6-06E16B90B7A4}" type="slidenum">
              <a:rPr lang="ru-RU"/>
              <a:pPr/>
              <a:t>‹#›</a:t>
            </a:fld>
            <a:endParaRPr lang="ru-RU"/>
          </a:p>
        </p:txBody>
      </p:sp>
    </p:spTree>
    <p:extLst>
      <p:ext uri="{BB962C8B-B14F-4D97-AF65-F5344CB8AC3E}">
        <p14:creationId xmlns:p14="http://schemas.microsoft.com/office/powerpoint/2010/main" val="405211121"/>
      </p:ext>
    </p:extLst>
  </p:cSld>
  <p:clrMap bg1="lt1" tx1="dk1" bg2="lt2" tx2="dk2" accent1="accent1" accent2="accent2" accent3="accent3" accent4="accent4" accent5="accent5" accent6="accent6" hlink="hlink" folHlink="folHlink"/>
  <p:hf hdr="0" ftr="0" dt="0"/>
  <p:notesStyle>
    <a:lvl1pPr marL="0" algn="l" defTabSz="685709" rtl="0" eaLnBrk="1" latinLnBrk="0" hangingPunct="1">
      <a:defRPr sz="900" b="0" i="0" kern="1200">
        <a:solidFill>
          <a:schemeClr val="tx1"/>
        </a:solidFill>
        <a:latin typeface="Verdana" panose="020B0604030504040204" pitchFamily="34" charset="0"/>
        <a:ea typeface="+mn-ea"/>
        <a:cs typeface="+mn-cs"/>
      </a:defRPr>
    </a:lvl1pPr>
    <a:lvl2pPr marL="342854" algn="l" defTabSz="685709" rtl="0" eaLnBrk="1" latinLnBrk="0" hangingPunct="1">
      <a:defRPr sz="900" b="0" i="0" kern="1200">
        <a:solidFill>
          <a:schemeClr val="tx1"/>
        </a:solidFill>
        <a:latin typeface="Verdana" panose="020B0604030504040204" pitchFamily="34" charset="0"/>
        <a:ea typeface="+mn-ea"/>
        <a:cs typeface="+mn-cs"/>
      </a:defRPr>
    </a:lvl2pPr>
    <a:lvl3pPr marL="685709" algn="l" defTabSz="685709" rtl="0" eaLnBrk="1" latinLnBrk="0" hangingPunct="1">
      <a:defRPr sz="900" b="0" i="0" kern="1200">
        <a:solidFill>
          <a:schemeClr val="tx1"/>
        </a:solidFill>
        <a:latin typeface="Verdana" panose="020B0604030504040204" pitchFamily="34" charset="0"/>
        <a:ea typeface="+mn-ea"/>
        <a:cs typeface="+mn-cs"/>
      </a:defRPr>
    </a:lvl3pPr>
    <a:lvl4pPr marL="1028563" algn="l" defTabSz="685709" rtl="0" eaLnBrk="1" latinLnBrk="0" hangingPunct="1">
      <a:defRPr sz="900" b="0" i="0" kern="1200">
        <a:solidFill>
          <a:schemeClr val="tx1"/>
        </a:solidFill>
        <a:latin typeface="Verdana" panose="020B0604030504040204" pitchFamily="34" charset="0"/>
        <a:ea typeface="+mn-ea"/>
        <a:cs typeface="+mn-cs"/>
      </a:defRPr>
    </a:lvl4pPr>
    <a:lvl5pPr marL="1371417" algn="l" defTabSz="685709" rtl="0" eaLnBrk="1" latinLnBrk="0" hangingPunct="1">
      <a:defRPr sz="900" b="0" i="0" kern="1200">
        <a:solidFill>
          <a:schemeClr val="tx1"/>
        </a:solidFill>
        <a:latin typeface="Verdana" panose="020B0604030504040204" pitchFamily="34" charset="0"/>
        <a:ea typeface="+mn-ea"/>
        <a:cs typeface="+mn-cs"/>
      </a:defRPr>
    </a:lvl5pPr>
    <a:lvl6pPr marL="1714271" algn="l" defTabSz="685709" rtl="0" eaLnBrk="1" latinLnBrk="0" hangingPunct="1">
      <a:defRPr sz="900" kern="1200">
        <a:solidFill>
          <a:schemeClr val="tx1"/>
        </a:solidFill>
        <a:latin typeface="+mn-lt"/>
        <a:ea typeface="+mn-ea"/>
        <a:cs typeface="+mn-cs"/>
      </a:defRPr>
    </a:lvl6pPr>
    <a:lvl7pPr marL="2057126" algn="l" defTabSz="685709" rtl="0" eaLnBrk="1" latinLnBrk="0" hangingPunct="1">
      <a:defRPr sz="900" kern="1200">
        <a:solidFill>
          <a:schemeClr val="tx1"/>
        </a:solidFill>
        <a:latin typeface="+mn-lt"/>
        <a:ea typeface="+mn-ea"/>
        <a:cs typeface="+mn-cs"/>
      </a:defRPr>
    </a:lvl7pPr>
    <a:lvl8pPr marL="2399980" algn="l" defTabSz="685709" rtl="0" eaLnBrk="1" latinLnBrk="0" hangingPunct="1">
      <a:defRPr sz="900" kern="1200">
        <a:solidFill>
          <a:schemeClr val="tx1"/>
        </a:solidFill>
        <a:latin typeface="+mn-lt"/>
        <a:ea typeface="+mn-ea"/>
        <a:cs typeface="+mn-cs"/>
      </a:defRPr>
    </a:lvl8pPr>
    <a:lvl9pPr marL="2742834" algn="l" defTabSz="685709"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C4521FE-58D1-EB4C-8CC6-06E16B90B7A4}" type="slidenum">
              <a:rPr lang="ru-RU" smtClean="0"/>
              <a:pPr/>
              <a:t>12</a:t>
            </a:fld>
            <a:endParaRPr lang="ru-RU"/>
          </a:p>
        </p:txBody>
      </p:sp>
    </p:spTree>
    <p:extLst>
      <p:ext uri="{BB962C8B-B14F-4D97-AF65-F5344CB8AC3E}">
        <p14:creationId xmlns:p14="http://schemas.microsoft.com/office/powerpoint/2010/main" val="1978576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_вариант-1_1 автор">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8629597"/>
      </p:ext>
    </p:extLst>
  </p:cSld>
  <p:clrMapOvr>
    <a:masterClrMapping/>
  </p:clrMapOvr>
  <p:extLst>
    <p:ext uri="{DCECCB84-F9BA-43D5-87BE-67443E8EF086}">
      <p15:sldGuideLst xmlns:p15="http://schemas.microsoft.com/office/powerpoint/2012/main">
        <p15:guide id="1" pos="30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Содержание_3 части">
    <p:bg>
      <p:bgPr>
        <a:solidFill>
          <a:schemeClr val="bg1"/>
        </a:solidFill>
        <a:effectLst/>
      </p:bgPr>
    </p:bg>
    <p:spTree>
      <p:nvGrpSpPr>
        <p:cNvPr id="1" name=""/>
        <p:cNvGrpSpPr/>
        <p:nvPr/>
      </p:nvGrpSpPr>
      <p:grpSpPr>
        <a:xfrm>
          <a:off x="0" y="0"/>
          <a:ext cx="0" cy="0"/>
          <a:chOff x="0" y="0"/>
          <a:chExt cx="0" cy="0"/>
        </a:xfrm>
      </p:grpSpPr>
      <p:sp>
        <p:nvSpPr>
          <p:cNvPr id="23" name="Footer Placeholder 4">
            <a:extLst>
              <a:ext uri="{FF2B5EF4-FFF2-40B4-BE49-F238E27FC236}">
                <a16:creationId xmlns:a16="http://schemas.microsoft.com/office/drawing/2014/main" xmlns="" id="{54C01723-4D78-C44A-8175-E0271049686E}"/>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17" name="Текст 2">
            <a:extLst>
              <a:ext uri="{FF2B5EF4-FFF2-40B4-BE49-F238E27FC236}">
                <a16:creationId xmlns:a16="http://schemas.microsoft.com/office/drawing/2014/main" xmlns="" id="{69337A55-579E-244A-A5E8-1ED8474835C9}"/>
              </a:ext>
            </a:extLst>
          </p:cNvPr>
          <p:cNvSpPr>
            <a:spLocks noGrp="1"/>
          </p:cNvSpPr>
          <p:nvPr>
            <p:ph type="body" sz="quarter" idx="10" hasCustomPrompt="1"/>
          </p:nvPr>
        </p:nvSpPr>
        <p:spPr>
          <a:xfrm>
            <a:off x="152585" y="576316"/>
            <a:ext cx="1333500" cy="1284288"/>
          </a:xfrm>
          <a:prstGeom prst="rect">
            <a:avLst/>
          </a:prstGeom>
        </p:spPr>
        <p:txBody>
          <a:bodyPr lIns="0" tIns="0" rIns="0" bIns="0" anchor="b" anchorCtr="0"/>
          <a:lstStyle>
            <a:lvl1pPr marL="0" indent="0">
              <a:lnSpc>
                <a:spcPct val="100000"/>
              </a:lnSpc>
              <a:spcBef>
                <a:spcPts val="0"/>
              </a:spcBef>
              <a:buFontTx/>
              <a:buNone/>
              <a:defRPr sz="8500">
                <a:solidFill>
                  <a:srgbClr val="FF8400"/>
                </a:solidFill>
              </a:defRPr>
            </a:lvl1pPr>
          </a:lstStyle>
          <a:p>
            <a:pPr lvl="0"/>
            <a:r>
              <a:rPr lang="en-US"/>
              <a:t>#</a:t>
            </a:r>
            <a:endParaRPr lang="ru-RU"/>
          </a:p>
        </p:txBody>
      </p:sp>
      <p:sp>
        <p:nvSpPr>
          <p:cNvPr id="18" name="Текст 6">
            <a:extLst>
              <a:ext uri="{FF2B5EF4-FFF2-40B4-BE49-F238E27FC236}">
                <a16:creationId xmlns:a16="http://schemas.microsoft.com/office/drawing/2014/main" xmlns="" id="{D3E011CA-7280-644B-B0FA-575B952F22C5}"/>
              </a:ext>
            </a:extLst>
          </p:cNvPr>
          <p:cNvSpPr>
            <a:spLocks noGrp="1"/>
          </p:cNvSpPr>
          <p:nvPr>
            <p:ph type="body" sz="quarter" idx="13" hasCustomPrompt="1"/>
          </p:nvPr>
        </p:nvSpPr>
        <p:spPr>
          <a:xfrm>
            <a:off x="250825" y="1709660"/>
            <a:ext cx="2773364" cy="678360"/>
          </a:xfrm>
          <a:prstGeom prst="rect">
            <a:avLst/>
          </a:prstGeom>
        </p:spPr>
        <p:txBody>
          <a:bodyPr lIns="0" tIns="0" rIns="0" bIns="0"/>
          <a:lstStyle>
            <a:lvl1pPr marL="0" indent="0">
              <a:lnSpc>
                <a:spcPct val="100000"/>
              </a:lnSpc>
              <a:spcBef>
                <a:spcPts val="0"/>
              </a:spcBef>
              <a:buFontTx/>
              <a:buNone/>
              <a:defRPr sz="1400"/>
            </a:lvl1pPr>
          </a:lstStyle>
          <a:p>
            <a:pPr lvl="0"/>
            <a:r>
              <a:rPr lang="en-US" dirty="0"/>
              <a:t>part title</a:t>
            </a:r>
            <a:endParaRPr lang="ru-RU" dirty="0"/>
          </a:p>
        </p:txBody>
      </p:sp>
      <p:sp>
        <p:nvSpPr>
          <p:cNvPr id="19" name="Текст 2">
            <a:extLst>
              <a:ext uri="{FF2B5EF4-FFF2-40B4-BE49-F238E27FC236}">
                <a16:creationId xmlns:a16="http://schemas.microsoft.com/office/drawing/2014/main" xmlns="" id="{2C919A21-E35D-5242-B960-F2F2D08835AF}"/>
              </a:ext>
            </a:extLst>
          </p:cNvPr>
          <p:cNvSpPr>
            <a:spLocks noGrp="1"/>
          </p:cNvSpPr>
          <p:nvPr>
            <p:ph type="body" sz="quarter" idx="17" hasCustomPrompt="1"/>
          </p:nvPr>
        </p:nvSpPr>
        <p:spPr>
          <a:xfrm>
            <a:off x="3069597" y="576316"/>
            <a:ext cx="1333500" cy="1284288"/>
          </a:xfrm>
          <a:prstGeom prst="rect">
            <a:avLst/>
          </a:prstGeom>
        </p:spPr>
        <p:txBody>
          <a:bodyPr lIns="0" tIns="0" rIns="0" bIns="0" anchor="b" anchorCtr="0"/>
          <a:lstStyle>
            <a:lvl1pPr marL="0" indent="0">
              <a:lnSpc>
                <a:spcPct val="100000"/>
              </a:lnSpc>
              <a:spcBef>
                <a:spcPts val="0"/>
              </a:spcBef>
              <a:buFontTx/>
              <a:buNone/>
              <a:defRPr sz="8500">
                <a:solidFill>
                  <a:srgbClr val="FF8400"/>
                </a:solidFill>
              </a:defRPr>
            </a:lvl1pPr>
          </a:lstStyle>
          <a:p>
            <a:pPr lvl="0"/>
            <a:r>
              <a:rPr lang="en-US"/>
              <a:t>#</a:t>
            </a:r>
            <a:endParaRPr lang="ru-RU"/>
          </a:p>
        </p:txBody>
      </p:sp>
      <p:sp>
        <p:nvSpPr>
          <p:cNvPr id="20" name="Текст 2">
            <a:extLst>
              <a:ext uri="{FF2B5EF4-FFF2-40B4-BE49-F238E27FC236}">
                <a16:creationId xmlns:a16="http://schemas.microsoft.com/office/drawing/2014/main" xmlns="" id="{72B7B516-4D2B-0A4F-8C4B-0F6B8129104A}"/>
              </a:ext>
            </a:extLst>
          </p:cNvPr>
          <p:cNvSpPr>
            <a:spLocks noGrp="1"/>
          </p:cNvSpPr>
          <p:nvPr>
            <p:ph type="body" sz="quarter" idx="18" hasCustomPrompt="1"/>
          </p:nvPr>
        </p:nvSpPr>
        <p:spPr>
          <a:xfrm>
            <a:off x="6024393" y="576316"/>
            <a:ext cx="1333500" cy="1284288"/>
          </a:xfrm>
          <a:prstGeom prst="rect">
            <a:avLst/>
          </a:prstGeom>
        </p:spPr>
        <p:txBody>
          <a:bodyPr lIns="0" tIns="0" rIns="0" bIns="0" anchor="b" anchorCtr="0"/>
          <a:lstStyle>
            <a:lvl1pPr marL="0" indent="0">
              <a:lnSpc>
                <a:spcPct val="100000"/>
              </a:lnSpc>
              <a:spcBef>
                <a:spcPts val="0"/>
              </a:spcBef>
              <a:buFontTx/>
              <a:buNone/>
              <a:defRPr sz="8500">
                <a:solidFill>
                  <a:srgbClr val="FF8400"/>
                </a:solidFill>
              </a:defRPr>
            </a:lvl1pPr>
          </a:lstStyle>
          <a:p>
            <a:pPr lvl="0"/>
            <a:r>
              <a:rPr lang="en-US"/>
              <a:t>#</a:t>
            </a:r>
            <a:endParaRPr lang="ru-RU"/>
          </a:p>
        </p:txBody>
      </p:sp>
      <p:sp>
        <p:nvSpPr>
          <p:cNvPr id="21" name="Текст 6">
            <a:extLst>
              <a:ext uri="{FF2B5EF4-FFF2-40B4-BE49-F238E27FC236}">
                <a16:creationId xmlns:a16="http://schemas.microsoft.com/office/drawing/2014/main" xmlns="" id="{CBB9793A-AA9A-A148-A249-E219CDCD7A1D}"/>
              </a:ext>
            </a:extLst>
          </p:cNvPr>
          <p:cNvSpPr>
            <a:spLocks noGrp="1"/>
          </p:cNvSpPr>
          <p:nvPr>
            <p:ph type="body" sz="quarter" idx="19" hasCustomPrompt="1"/>
          </p:nvPr>
        </p:nvSpPr>
        <p:spPr>
          <a:xfrm>
            <a:off x="3175393" y="1709660"/>
            <a:ext cx="2773364" cy="678360"/>
          </a:xfrm>
          <a:prstGeom prst="rect">
            <a:avLst/>
          </a:prstGeom>
        </p:spPr>
        <p:txBody>
          <a:bodyPr lIns="0" tIns="0" rIns="0" bIns="0"/>
          <a:lstStyle>
            <a:lvl1pPr marL="0" indent="0">
              <a:lnSpc>
                <a:spcPct val="100000"/>
              </a:lnSpc>
              <a:spcBef>
                <a:spcPts val="0"/>
              </a:spcBef>
              <a:buFontTx/>
              <a:buNone/>
              <a:defRPr sz="1400"/>
            </a:lvl1pPr>
          </a:lstStyle>
          <a:p>
            <a:pPr lvl="0"/>
            <a:r>
              <a:rPr lang="en-US" dirty="0"/>
              <a:t>part title</a:t>
            </a:r>
            <a:endParaRPr lang="ru-RU" dirty="0"/>
          </a:p>
        </p:txBody>
      </p:sp>
      <p:sp>
        <p:nvSpPr>
          <p:cNvPr id="22" name="Текст 6">
            <a:extLst>
              <a:ext uri="{FF2B5EF4-FFF2-40B4-BE49-F238E27FC236}">
                <a16:creationId xmlns:a16="http://schemas.microsoft.com/office/drawing/2014/main" xmlns="" id="{B774DDB1-FEA7-F641-93CC-E7613418C695}"/>
              </a:ext>
            </a:extLst>
          </p:cNvPr>
          <p:cNvSpPr>
            <a:spLocks noGrp="1"/>
          </p:cNvSpPr>
          <p:nvPr>
            <p:ph type="body" sz="quarter" idx="20" hasCustomPrompt="1"/>
          </p:nvPr>
        </p:nvSpPr>
        <p:spPr>
          <a:xfrm>
            <a:off x="6130190" y="1709660"/>
            <a:ext cx="2773364" cy="678360"/>
          </a:xfrm>
          <a:prstGeom prst="rect">
            <a:avLst/>
          </a:prstGeom>
        </p:spPr>
        <p:txBody>
          <a:bodyPr lIns="0" tIns="0" rIns="0" bIns="0"/>
          <a:lstStyle>
            <a:lvl1pPr marL="0" indent="0">
              <a:lnSpc>
                <a:spcPct val="100000"/>
              </a:lnSpc>
              <a:spcBef>
                <a:spcPts val="0"/>
              </a:spcBef>
              <a:buFontTx/>
              <a:buNone/>
              <a:defRPr sz="1400"/>
            </a:lvl1pPr>
          </a:lstStyle>
          <a:p>
            <a:pPr lvl="0"/>
            <a:r>
              <a:rPr lang="en-US" dirty="0"/>
              <a:t>part title</a:t>
            </a:r>
            <a:endParaRPr lang="ru-RU" dirty="0"/>
          </a:p>
        </p:txBody>
      </p:sp>
      <p:sp>
        <p:nvSpPr>
          <p:cNvPr id="25" name="Текст 3">
            <a:extLst>
              <a:ext uri="{FF2B5EF4-FFF2-40B4-BE49-F238E27FC236}">
                <a16:creationId xmlns:a16="http://schemas.microsoft.com/office/drawing/2014/main" xmlns="" id="{F055DD4C-535B-6248-990C-12CB0BE752D4}"/>
              </a:ext>
            </a:extLst>
          </p:cNvPr>
          <p:cNvSpPr>
            <a:spLocks noGrp="1"/>
          </p:cNvSpPr>
          <p:nvPr>
            <p:ph type="body" sz="quarter" idx="25" hasCustomPrompt="1"/>
          </p:nvPr>
        </p:nvSpPr>
        <p:spPr>
          <a:xfrm>
            <a:off x="250825" y="151804"/>
            <a:ext cx="2773363" cy="294919"/>
          </a:xfrm>
          <a:prstGeom prst="rect">
            <a:avLst/>
          </a:prstGeom>
        </p:spPr>
        <p:txBody>
          <a:bodyPr lIns="0" tIns="0" rIns="0" bIns="0"/>
          <a:lstStyle>
            <a:lvl1pPr marL="0" indent="0">
              <a:lnSpc>
                <a:spcPct val="100000"/>
              </a:lnSpc>
              <a:spcBef>
                <a:spcPts val="0"/>
              </a:spcBef>
              <a:buFontTx/>
              <a:buNone/>
              <a:defRPr sz="1500">
                <a:solidFill>
                  <a:schemeClr val="accent1"/>
                </a:solidFill>
              </a:defRPr>
            </a:lvl1pPr>
          </a:lstStyle>
          <a:p>
            <a:pPr lvl="0"/>
            <a:r>
              <a:rPr lang="en-US" dirty="0" err="1"/>
              <a:t>cotnents</a:t>
            </a:r>
            <a:endParaRPr lang="ru-RU" dirty="0"/>
          </a:p>
        </p:txBody>
      </p:sp>
      <p:sp>
        <p:nvSpPr>
          <p:cNvPr id="26" name="Текст 13">
            <a:extLst>
              <a:ext uri="{FF2B5EF4-FFF2-40B4-BE49-F238E27FC236}">
                <a16:creationId xmlns:a16="http://schemas.microsoft.com/office/drawing/2014/main" xmlns="" id="{459140AB-4670-EE40-921E-EDD6EB6156FD}"/>
              </a:ext>
            </a:extLst>
          </p:cNvPr>
          <p:cNvSpPr>
            <a:spLocks noGrp="1"/>
          </p:cNvSpPr>
          <p:nvPr>
            <p:ph type="body" sz="quarter" idx="30" hasCustomPrompt="1"/>
          </p:nvPr>
        </p:nvSpPr>
        <p:spPr>
          <a:xfrm>
            <a:off x="245054" y="2505126"/>
            <a:ext cx="2788342" cy="1723287"/>
          </a:xfrm>
          <a:prstGeom prst="rect">
            <a:avLst/>
          </a:prstGeom>
        </p:spPr>
        <p:txBody>
          <a:bodyPr lIns="0" tIns="0" rIns="0" bIns="0"/>
          <a:lstStyle>
            <a:lvl1pPr marL="162000" indent="-162000">
              <a:lnSpc>
                <a:spcPct val="100000"/>
              </a:lnSpc>
              <a:spcBef>
                <a:spcPts val="0"/>
              </a:spcBef>
              <a:spcAft>
                <a:spcPts val="400"/>
              </a:spcAft>
              <a:buClr>
                <a:schemeClr val="accent1"/>
              </a:buClr>
              <a:buSzPct val="110000"/>
              <a:buFont typeface=".Lucida Grande UI Regular"/>
              <a:buChar char="►"/>
              <a:defRPr sz="800"/>
            </a:lvl1pPr>
            <a:lvl2pPr marL="162000" indent="-162000">
              <a:lnSpc>
                <a:spcPct val="100000"/>
              </a:lnSpc>
              <a:spcBef>
                <a:spcPts val="0"/>
              </a:spcBef>
              <a:spcAft>
                <a:spcPts val="400"/>
              </a:spcAft>
              <a:buClr>
                <a:schemeClr val="accent1"/>
              </a:buClr>
              <a:buSzPct val="110000"/>
              <a:buFont typeface=".Lucida Grande UI Regular"/>
              <a:buChar char="►"/>
              <a:defRPr sz="800"/>
            </a:lvl2pPr>
            <a:lvl3pPr marL="162000" indent="-162000">
              <a:lnSpc>
                <a:spcPct val="100000"/>
              </a:lnSpc>
              <a:spcBef>
                <a:spcPts val="0"/>
              </a:spcBef>
              <a:spcAft>
                <a:spcPts val="400"/>
              </a:spcAft>
              <a:buClr>
                <a:schemeClr val="accent1"/>
              </a:buClr>
              <a:buSzPct val="110000"/>
              <a:buFont typeface=".Lucida Grande UI Regular"/>
              <a:buChar char="►"/>
              <a:defRPr sz="800"/>
            </a:lvl3pPr>
            <a:lvl4pPr marL="162000" indent="-162000">
              <a:lnSpc>
                <a:spcPct val="100000"/>
              </a:lnSpc>
              <a:spcBef>
                <a:spcPts val="0"/>
              </a:spcBef>
              <a:spcAft>
                <a:spcPts val="400"/>
              </a:spcAft>
              <a:buClr>
                <a:schemeClr val="accent1"/>
              </a:buClr>
              <a:buSzPct val="110000"/>
              <a:buFont typeface=".Lucida Grande UI Regular"/>
              <a:buChar char="►"/>
              <a:defRPr sz="800"/>
            </a:lvl4pPr>
            <a:lvl5pPr marL="162000" indent="-162000">
              <a:lnSpc>
                <a:spcPct val="100000"/>
              </a:lnSpc>
              <a:spcBef>
                <a:spcPts val="0"/>
              </a:spcBef>
              <a:spcAft>
                <a:spcPts val="400"/>
              </a:spcAft>
              <a:buClr>
                <a:schemeClr val="accent1"/>
              </a:buClr>
              <a:buSzPct val="110000"/>
              <a:buFont typeface=".Lucida Grande UI Regular"/>
              <a:buChar char="►"/>
              <a:defRPr sz="800"/>
            </a:lvl5pPr>
          </a:lstStyle>
          <a:p>
            <a:pPr lvl="0"/>
            <a:r>
              <a:rPr lang="en-US" dirty="0"/>
              <a:t>section title</a:t>
            </a:r>
            <a:endParaRPr lang="ru-RU" dirty="0"/>
          </a:p>
          <a:p>
            <a:pPr lvl="0"/>
            <a:r>
              <a:rPr lang="en-US" dirty="0"/>
              <a:t>section title</a:t>
            </a:r>
            <a:endParaRPr lang="ru-RU" dirty="0"/>
          </a:p>
          <a:p>
            <a:pPr lvl="0"/>
            <a:r>
              <a:rPr lang="en-US" dirty="0"/>
              <a:t>section title</a:t>
            </a:r>
            <a:endParaRPr lang="ru-RU" dirty="0"/>
          </a:p>
          <a:p>
            <a:pPr lvl="0"/>
            <a:r>
              <a:rPr lang="en-US" dirty="0"/>
              <a:t>section title</a:t>
            </a:r>
            <a:endParaRPr lang="ru-RU" dirty="0"/>
          </a:p>
          <a:p>
            <a:pPr lvl="0"/>
            <a:r>
              <a:rPr lang="en-US" dirty="0"/>
              <a:t>section title</a:t>
            </a:r>
            <a:endParaRPr lang="ru-RU" dirty="0"/>
          </a:p>
        </p:txBody>
      </p:sp>
      <p:sp>
        <p:nvSpPr>
          <p:cNvPr id="30" name="Текст 13">
            <a:extLst>
              <a:ext uri="{FF2B5EF4-FFF2-40B4-BE49-F238E27FC236}">
                <a16:creationId xmlns:a16="http://schemas.microsoft.com/office/drawing/2014/main" xmlns="" id="{0AC65172-D840-2947-A597-DBDFB1AD02C5}"/>
              </a:ext>
            </a:extLst>
          </p:cNvPr>
          <p:cNvSpPr>
            <a:spLocks noGrp="1"/>
          </p:cNvSpPr>
          <p:nvPr>
            <p:ph type="body" sz="quarter" idx="31" hasCustomPrompt="1"/>
          </p:nvPr>
        </p:nvSpPr>
        <p:spPr>
          <a:xfrm>
            <a:off x="3171134" y="2505126"/>
            <a:ext cx="2788342" cy="858787"/>
          </a:xfrm>
          <a:prstGeom prst="rect">
            <a:avLst/>
          </a:prstGeom>
        </p:spPr>
        <p:txBody>
          <a:bodyPr lIns="0" tIns="0" rIns="0" bIns="0"/>
          <a:lstStyle>
            <a:lvl1pPr marL="162000" indent="-162000">
              <a:lnSpc>
                <a:spcPct val="100000"/>
              </a:lnSpc>
              <a:spcBef>
                <a:spcPts val="0"/>
              </a:spcBef>
              <a:spcAft>
                <a:spcPts val="400"/>
              </a:spcAft>
              <a:buClr>
                <a:schemeClr val="accent1"/>
              </a:buClr>
              <a:buSzPct val="110000"/>
              <a:buFont typeface=".Lucida Grande UI Regular"/>
              <a:buChar char="►"/>
              <a:defRPr sz="800"/>
            </a:lvl1pPr>
            <a:lvl2pPr marL="162000" indent="-162000">
              <a:lnSpc>
                <a:spcPct val="100000"/>
              </a:lnSpc>
              <a:spcBef>
                <a:spcPts val="0"/>
              </a:spcBef>
              <a:spcAft>
                <a:spcPts val="400"/>
              </a:spcAft>
              <a:buClr>
                <a:schemeClr val="accent1"/>
              </a:buClr>
              <a:buSzPct val="110000"/>
              <a:buFont typeface=".Lucida Grande UI Regular"/>
              <a:buChar char="►"/>
              <a:defRPr sz="800"/>
            </a:lvl2pPr>
            <a:lvl3pPr marL="162000" indent="-162000">
              <a:lnSpc>
                <a:spcPct val="100000"/>
              </a:lnSpc>
              <a:spcBef>
                <a:spcPts val="0"/>
              </a:spcBef>
              <a:spcAft>
                <a:spcPts val="400"/>
              </a:spcAft>
              <a:buClr>
                <a:schemeClr val="accent1"/>
              </a:buClr>
              <a:buSzPct val="110000"/>
              <a:buFont typeface=".Lucida Grande UI Regular"/>
              <a:buChar char="►"/>
              <a:defRPr sz="800"/>
            </a:lvl3pPr>
            <a:lvl4pPr marL="162000" indent="-162000">
              <a:lnSpc>
                <a:spcPct val="100000"/>
              </a:lnSpc>
              <a:spcBef>
                <a:spcPts val="0"/>
              </a:spcBef>
              <a:spcAft>
                <a:spcPts val="400"/>
              </a:spcAft>
              <a:buClr>
                <a:schemeClr val="accent1"/>
              </a:buClr>
              <a:buSzPct val="110000"/>
              <a:buFont typeface=".Lucida Grande UI Regular"/>
              <a:buChar char="►"/>
              <a:defRPr sz="800"/>
            </a:lvl4pPr>
            <a:lvl5pPr marL="162000" indent="-162000">
              <a:lnSpc>
                <a:spcPct val="100000"/>
              </a:lnSpc>
              <a:spcBef>
                <a:spcPts val="0"/>
              </a:spcBef>
              <a:spcAft>
                <a:spcPts val="400"/>
              </a:spcAft>
              <a:buClr>
                <a:schemeClr val="accent1"/>
              </a:buClr>
              <a:buSzPct val="110000"/>
              <a:buFont typeface=".Lucida Grande UI Regular"/>
              <a:buChar char="►"/>
              <a:defRPr sz="800"/>
            </a:lvl5pPr>
          </a:lstStyle>
          <a:p>
            <a:pPr lvl="0"/>
            <a:r>
              <a:rPr lang="en-US" dirty="0"/>
              <a:t>section title</a:t>
            </a:r>
            <a:endParaRPr lang="ru-RU" dirty="0"/>
          </a:p>
          <a:p>
            <a:pPr lvl="0"/>
            <a:r>
              <a:rPr lang="en-US" dirty="0"/>
              <a:t>section title</a:t>
            </a:r>
            <a:endParaRPr lang="ru-RU" dirty="0"/>
          </a:p>
          <a:p>
            <a:pPr lvl="0"/>
            <a:r>
              <a:rPr lang="en-US" dirty="0"/>
              <a:t>section title</a:t>
            </a:r>
            <a:endParaRPr lang="ru-RU" dirty="0"/>
          </a:p>
          <a:p>
            <a:pPr lvl="0"/>
            <a:r>
              <a:rPr lang="en-US" dirty="0"/>
              <a:t>section title</a:t>
            </a:r>
            <a:endParaRPr lang="ru-RU" dirty="0"/>
          </a:p>
          <a:p>
            <a:pPr lvl="0"/>
            <a:r>
              <a:rPr lang="en-US" dirty="0"/>
              <a:t>section title</a:t>
            </a:r>
            <a:endParaRPr lang="ru-RU" dirty="0"/>
          </a:p>
        </p:txBody>
      </p:sp>
      <p:sp>
        <p:nvSpPr>
          <p:cNvPr id="31" name="Текст 13">
            <a:extLst>
              <a:ext uri="{FF2B5EF4-FFF2-40B4-BE49-F238E27FC236}">
                <a16:creationId xmlns:a16="http://schemas.microsoft.com/office/drawing/2014/main" xmlns="" id="{C4A8D277-4082-204E-B1FC-6B335B8A93F5}"/>
              </a:ext>
            </a:extLst>
          </p:cNvPr>
          <p:cNvSpPr>
            <a:spLocks noGrp="1"/>
          </p:cNvSpPr>
          <p:nvPr>
            <p:ph type="body" sz="quarter" idx="32" hasCustomPrompt="1"/>
          </p:nvPr>
        </p:nvSpPr>
        <p:spPr>
          <a:xfrm>
            <a:off x="6127694" y="2505126"/>
            <a:ext cx="2788342" cy="1723287"/>
          </a:xfrm>
          <a:prstGeom prst="rect">
            <a:avLst/>
          </a:prstGeom>
        </p:spPr>
        <p:txBody>
          <a:bodyPr lIns="0" tIns="0" rIns="0" bIns="0"/>
          <a:lstStyle>
            <a:lvl1pPr marL="162000" indent="-162000">
              <a:lnSpc>
                <a:spcPct val="100000"/>
              </a:lnSpc>
              <a:spcBef>
                <a:spcPts val="0"/>
              </a:spcBef>
              <a:spcAft>
                <a:spcPts val="400"/>
              </a:spcAft>
              <a:buClr>
                <a:schemeClr val="accent1"/>
              </a:buClr>
              <a:buSzPct val="110000"/>
              <a:buFont typeface=".Lucida Grande UI Regular"/>
              <a:buChar char="►"/>
              <a:defRPr sz="800"/>
            </a:lvl1pPr>
            <a:lvl2pPr marL="162000" indent="-162000">
              <a:lnSpc>
                <a:spcPct val="100000"/>
              </a:lnSpc>
              <a:spcBef>
                <a:spcPts val="0"/>
              </a:spcBef>
              <a:spcAft>
                <a:spcPts val="400"/>
              </a:spcAft>
              <a:buClr>
                <a:schemeClr val="accent1"/>
              </a:buClr>
              <a:buSzPct val="110000"/>
              <a:buFont typeface=".Lucida Grande UI Regular"/>
              <a:buChar char="►"/>
              <a:defRPr sz="800"/>
            </a:lvl2pPr>
            <a:lvl3pPr marL="162000" indent="-162000">
              <a:lnSpc>
                <a:spcPct val="100000"/>
              </a:lnSpc>
              <a:spcBef>
                <a:spcPts val="0"/>
              </a:spcBef>
              <a:spcAft>
                <a:spcPts val="400"/>
              </a:spcAft>
              <a:buClr>
                <a:schemeClr val="accent1"/>
              </a:buClr>
              <a:buSzPct val="110000"/>
              <a:buFont typeface=".Lucida Grande UI Regular"/>
              <a:buChar char="►"/>
              <a:defRPr sz="800"/>
            </a:lvl3pPr>
            <a:lvl4pPr marL="162000" indent="-162000">
              <a:lnSpc>
                <a:spcPct val="100000"/>
              </a:lnSpc>
              <a:spcBef>
                <a:spcPts val="0"/>
              </a:spcBef>
              <a:spcAft>
                <a:spcPts val="400"/>
              </a:spcAft>
              <a:buClr>
                <a:schemeClr val="accent1"/>
              </a:buClr>
              <a:buSzPct val="110000"/>
              <a:buFont typeface=".Lucida Grande UI Regular"/>
              <a:buChar char="►"/>
              <a:defRPr sz="800"/>
            </a:lvl4pPr>
            <a:lvl5pPr marL="162000" indent="-162000">
              <a:lnSpc>
                <a:spcPct val="100000"/>
              </a:lnSpc>
              <a:spcBef>
                <a:spcPts val="0"/>
              </a:spcBef>
              <a:spcAft>
                <a:spcPts val="400"/>
              </a:spcAft>
              <a:buClr>
                <a:schemeClr val="accent1"/>
              </a:buClr>
              <a:buSzPct val="110000"/>
              <a:buFont typeface=".Lucida Grande UI Regular"/>
              <a:buChar char="►"/>
              <a:defRPr sz="800"/>
            </a:lvl5pPr>
          </a:lstStyle>
          <a:p>
            <a:pPr lvl="0"/>
            <a:r>
              <a:rPr lang="en-US" dirty="0"/>
              <a:t>section title</a:t>
            </a:r>
            <a:endParaRPr lang="ru-RU" dirty="0"/>
          </a:p>
          <a:p>
            <a:pPr lvl="0"/>
            <a:r>
              <a:rPr lang="en-US" dirty="0"/>
              <a:t>section title</a:t>
            </a:r>
            <a:endParaRPr lang="ru-RU" dirty="0"/>
          </a:p>
          <a:p>
            <a:pPr lvl="0"/>
            <a:r>
              <a:rPr lang="en-US" dirty="0"/>
              <a:t>section title</a:t>
            </a:r>
            <a:endParaRPr lang="ru-RU" dirty="0"/>
          </a:p>
          <a:p>
            <a:pPr lvl="0"/>
            <a:r>
              <a:rPr lang="en-US" dirty="0"/>
              <a:t>section title</a:t>
            </a:r>
            <a:endParaRPr lang="ru-RU" dirty="0"/>
          </a:p>
          <a:p>
            <a:pPr lvl="0"/>
            <a:r>
              <a:rPr lang="en-US" dirty="0"/>
              <a:t>section title</a:t>
            </a:r>
            <a:endParaRPr lang="ru-RU" dirty="0"/>
          </a:p>
        </p:txBody>
      </p:sp>
      <p:sp>
        <p:nvSpPr>
          <p:cNvPr id="32" name="Текст 13">
            <a:extLst>
              <a:ext uri="{FF2B5EF4-FFF2-40B4-BE49-F238E27FC236}">
                <a16:creationId xmlns:a16="http://schemas.microsoft.com/office/drawing/2014/main" xmlns="" id="{2BFEE1A8-84A9-264A-85E5-79DDA86716C0}"/>
              </a:ext>
            </a:extLst>
          </p:cNvPr>
          <p:cNvSpPr>
            <a:spLocks noGrp="1"/>
          </p:cNvSpPr>
          <p:nvPr>
            <p:ph type="body" sz="quarter" idx="33" hasCustomPrompt="1"/>
          </p:nvPr>
        </p:nvSpPr>
        <p:spPr>
          <a:xfrm>
            <a:off x="3171134" y="3510966"/>
            <a:ext cx="2788342" cy="858787"/>
          </a:xfrm>
          <a:prstGeom prst="rect">
            <a:avLst/>
          </a:prstGeom>
        </p:spPr>
        <p:txBody>
          <a:bodyPr lIns="0" tIns="0" rIns="0" bIns="0"/>
          <a:lstStyle>
            <a:lvl1pPr marL="162000" indent="-162000">
              <a:lnSpc>
                <a:spcPct val="100000"/>
              </a:lnSpc>
              <a:spcBef>
                <a:spcPts val="0"/>
              </a:spcBef>
              <a:spcAft>
                <a:spcPts val="400"/>
              </a:spcAft>
              <a:buClr>
                <a:schemeClr val="accent1"/>
              </a:buClr>
              <a:buSzPct val="110000"/>
              <a:buFont typeface="Системный шрифт"/>
              <a:buChar char=" "/>
              <a:defRPr sz="800">
                <a:solidFill>
                  <a:schemeClr val="accent2"/>
                </a:solidFill>
              </a:defRPr>
            </a:lvl1pPr>
            <a:lvl2pPr marL="162000" indent="-162000">
              <a:lnSpc>
                <a:spcPct val="100000"/>
              </a:lnSpc>
              <a:spcBef>
                <a:spcPts val="0"/>
              </a:spcBef>
              <a:spcAft>
                <a:spcPts val="400"/>
              </a:spcAft>
              <a:buClr>
                <a:schemeClr val="accent1"/>
              </a:buClr>
              <a:buSzPct val="110000"/>
              <a:buFont typeface=".Lucida Grande UI Regular"/>
              <a:buChar char="►"/>
              <a:defRPr sz="800"/>
            </a:lvl2pPr>
            <a:lvl3pPr marL="162000" indent="-162000">
              <a:lnSpc>
                <a:spcPct val="100000"/>
              </a:lnSpc>
              <a:spcBef>
                <a:spcPts val="0"/>
              </a:spcBef>
              <a:spcAft>
                <a:spcPts val="400"/>
              </a:spcAft>
              <a:buClr>
                <a:schemeClr val="accent1"/>
              </a:buClr>
              <a:buSzPct val="110000"/>
              <a:buFont typeface=".Lucida Grande UI Regular"/>
              <a:buChar char="►"/>
              <a:defRPr sz="800"/>
            </a:lvl3pPr>
            <a:lvl4pPr marL="162000" indent="-162000">
              <a:lnSpc>
                <a:spcPct val="100000"/>
              </a:lnSpc>
              <a:spcBef>
                <a:spcPts val="0"/>
              </a:spcBef>
              <a:spcAft>
                <a:spcPts val="400"/>
              </a:spcAft>
              <a:buClr>
                <a:schemeClr val="accent1"/>
              </a:buClr>
              <a:buSzPct val="110000"/>
              <a:buFont typeface=".Lucida Grande UI Regular"/>
              <a:buChar char="►"/>
              <a:defRPr sz="800"/>
            </a:lvl4pPr>
            <a:lvl5pPr marL="162000" indent="-162000">
              <a:lnSpc>
                <a:spcPct val="100000"/>
              </a:lnSpc>
              <a:spcBef>
                <a:spcPts val="0"/>
              </a:spcBef>
              <a:spcAft>
                <a:spcPts val="400"/>
              </a:spcAft>
              <a:buClr>
                <a:schemeClr val="accent1"/>
              </a:buClr>
              <a:buSzPct val="110000"/>
              <a:buFont typeface=".Lucida Grande UI Regular"/>
              <a:buChar char="►"/>
              <a:defRPr sz="800"/>
            </a:lvl5pPr>
          </a:lstStyle>
          <a:p>
            <a:pPr lvl="0"/>
            <a:r>
              <a:rPr lang="en-US" dirty="0"/>
              <a:t>subsection title</a:t>
            </a:r>
            <a:endParaRPr lang="ru-RU" dirty="0"/>
          </a:p>
          <a:p>
            <a:pPr lvl="0"/>
            <a:r>
              <a:rPr lang="en-US" dirty="0"/>
              <a:t>subsection title </a:t>
            </a:r>
          </a:p>
          <a:p>
            <a:pPr lvl="0"/>
            <a:r>
              <a:rPr lang="en-US" dirty="0"/>
              <a:t>subsection title </a:t>
            </a:r>
          </a:p>
          <a:p>
            <a:pPr lvl="0"/>
            <a:r>
              <a:rPr lang="en-US" dirty="0"/>
              <a:t>subsection title </a:t>
            </a:r>
          </a:p>
          <a:p>
            <a:pPr lvl="0"/>
            <a:r>
              <a:rPr lang="en-US" dirty="0"/>
              <a:t>subsection title</a:t>
            </a:r>
            <a:endParaRPr lang="ru-RU" dirty="0"/>
          </a:p>
        </p:txBody>
      </p:sp>
    </p:spTree>
    <p:extLst>
      <p:ext uri="{BB962C8B-B14F-4D97-AF65-F5344CB8AC3E}">
        <p14:creationId xmlns:p14="http://schemas.microsoft.com/office/powerpoint/2010/main" val="127518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Шмуцтитул-1">
    <p:bg>
      <p:bgPr>
        <a:solidFill>
          <a:schemeClr val="bg1"/>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FD8C5B79-B8D7-C042-A6D8-7ADF449040B6}"/>
              </a:ext>
            </a:extLst>
          </p:cNvPr>
          <p:cNvPicPr>
            <a:picLocks noChangeAspect="1"/>
          </p:cNvPicPr>
          <p:nvPr userDrawn="1"/>
        </p:nvPicPr>
        <p:blipFill>
          <a:blip r:embed="rId2"/>
          <a:srcRect/>
          <a:stretch/>
        </p:blipFill>
        <p:spPr>
          <a:xfrm>
            <a:off x="0" y="635"/>
            <a:ext cx="9141743" cy="5142230"/>
          </a:xfrm>
          <a:prstGeom prst="rect">
            <a:avLst/>
          </a:prstGeom>
        </p:spPr>
      </p:pic>
      <p:grpSp>
        <p:nvGrpSpPr>
          <p:cNvPr id="6" name="Группа 5">
            <a:extLst>
              <a:ext uri="{FF2B5EF4-FFF2-40B4-BE49-F238E27FC236}">
                <a16:creationId xmlns:a16="http://schemas.microsoft.com/office/drawing/2014/main" xmlns="" id="{279B59B4-0119-1740-807E-F73F45A637AF}"/>
              </a:ext>
            </a:extLst>
          </p:cNvPr>
          <p:cNvGrpSpPr/>
          <p:nvPr userDrawn="1"/>
        </p:nvGrpSpPr>
        <p:grpSpPr>
          <a:xfrm>
            <a:off x="8785224" y="4817951"/>
            <a:ext cx="107950" cy="80010"/>
            <a:chOff x="8785225" y="5187950"/>
            <a:chExt cx="107950" cy="88900"/>
          </a:xfrm>
        </p:grpSpPr>
        <p:cxnSp>
          <p:nvCxnSpPr>
            <p:cNvPr id="7" name="Прямая соединительная линия 6">
              <a:extLst>
                <a:ext uri="{FF2B5EF4-FFF2-40B4-BE49-F238E27FC236}">
                  <a16:creationId xmlns:a16="http://schemas.microsoft.com/office/drawing/2014/main" xmlns="" id="{3EE95C41-D2E6-6A43-8A75-1EFFF6982431}"/>
                </a:ext>
              </a:extLst>
            </p:cNvPr>
            <p:cNvCxnSpPr/>
            <p:nvPr userDrawn="1"/>
          </p:nvCxnSpPr>
          <p:spPr>
            <a:xfrm>
              <a:off x="8785225" y="51879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7515D8B2-583A-AA42-8114-CE4F713138CB}"/>
                </a:ext>
              </a:extLst>
            </p:cNvPr>
            <p:cNvCxnSpPr/>
            <p:nvPr userDrawn="1"/>
          </p:nvCxnSpPr>
          <p:spPr>
            <a:xfrm>
              <a:off x="8785225" y="523240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DDD0DEF6-71AA-DA4D-BFF1-2921ABD0043C}"/>
                </a:ext>
              </a:extLst>
            </p:cNvPr>
            <p:cNvCxnSpPr/>
            <p:nvPr userDrawn="1"/>
          </p:nvCxnSpPr>
          <p:spPr>
            <a:xfrm>
              <a:off x="8785225" y="52768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grpSp>
      <p:sp>
        <p:nvSpPr>
          <p:cNvPr id="10" name="Управляющая кнопка: настраиваемая 9">
            <a:hlinkClick r:id="rId3" action="ppaction://hlinksldjump" highlightClick="1"/>
            <a:extLst>
              <a:ext uri="{FF2B5EF4-FFF2-40B4-BE49-F238E27FC236}">
                <a16:creationId xmlns:a16="http://schemas.microsoft.com/office/drawing/2014/main" xmlns="" id="{C0C0C55A-F988-964C-AFE1-04398EF77A01}"/>
              </a:ext>
            </a:extLst>
          </p:cNvPr>
          <p:cNvSpPr/>
          <p:nvPr userDrawn="1"/>
        </p:nvSpPr>
        <p:spPr>
          <a:xfrm>
            <a:off x="8730682" y="4751512"/>
            <a:ext cx="216891" cy="212883"/>
          </a:xfrm>
          <a:prstGeom prst="actionButtonBlank">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latin typeface="Verdana" panose="020B0604030504040204" pitchFamily="34" charset="0"/>
            </a:endParaRPr>
          </a:p>
        </p:txBody>
      </p:sp>
      <p:sp>
        <p:nvSpPr>
          <p:cNvPr id="11" name="Управляющая кнопка: далее 10">
            <a:hlinkClick r:id="" action="ppaction://hlinkshowjump?jump=nextslide" highlightClick="1"/>
            <a:extLst>
              <a:ext uri="{FF2B5EF4-FFF2-40B4-BE49-F238E27FC236}">
                <a16:creationId xmlns:a16="http://schemas.microsoft.com/office/drawing/2014/main" xmlns="" id="{9B97174F-6742-C74F-BB71-7902B46D89E6}"/>
              </a:ext>
            </a:extLst>
          </p:cNvPr>
          <p:cNvSpPr/>
          <p:nvPr userDrawn="1"/>
        </p:nvSpPr>
        <p:spPr>
          <a:xfrm>
            <a:off x="8515507" y="4751513"/>
            <a:ext cx="162993" cy="212883"/>
          </a:xfrm>
          <a:prstGeom prst="actionButtonForwardNext">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solidFill>
                <a:schemeClr val="lt1"/>
              </a:solidFill>
              <a:latin typeface="Verdana" panose="020B0604030504040204" pitchFamily="34" charset="0"/>
            </a:endParaRPr>
          </a:p>
        </p:txBody>
      </p:sp>
      <p:sp>
        <p:nvSpPr>
          <p:cNvPr id="12" name="Управляющая кнопка: назад 11">
            <a:hlinkClick r:id="" action="ppaction://hlinkshowjump?jump=previousslide" highlightClick="1"/>
            <a:extLst>
              <a:ext uri="{FF2B5EF4-FFF2-40B4-BE49-F238E27FC236}">
                <a16:creationId xmlns:a16="http://schemas.microsoft.com/office/drawing/2014/main" xmlns="" id="{C2A1BC4E-DB7C-4A4B-A405-13A2ADBA2704}"/>
              </a:ext>
            </a:extLst>
          </p:cNvPr>
          <p:cNvSpPr/>
          <p:nvPr userDrawn="1"/>
        </p:nvSpPr>
        <p:spPr>
          <a:xfrm>
            <a:off x="8108810" y="4751514"/>
            <a:ext cx="174526" cy="212882"/>
          </a:xfrm>
          <a:prstGeom prst="actionButtonBackPrevious">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noFill/>
              <a:latin typeface="Verdana" panose="020B0604030504040204" pitchFamily="34" charset="0"/>
            </a:endParaRPr>
          </a:p>
        </p:txBody>
      </p:sp>
      <p:sp>
        <p:nvSpPr>
          <p:cNvPr id="13" name="Slide Number Placeholder 5">
            <a:extLst>
              <a:ext uri="{FF2B5EF4-FFF2-40B4-BE49-F238E27FC236}">
                <a16:creationId xmlns:a16="http://schemas.microsoft.com/office/drawing/2014/main" xmlns="" id="{49F98A7C-D80E-274C-AA73-AAA1B10A4B1A}"/>
              </a:ext>
            </a:extLst>
          </p:cNvPr>
          <p:cNvSpPr txBox="1">
            <a:spLocks/>
          </p:cNvSpPr>
          <p:nvPr userDrawn="1"/>
        </p:nvSpPr>
        <p:spPr>
          <a:xfrm>
            <a:off x="8283336" y="4787556"/>
            <a:ext cx="228194" cy="122765"/>
          </a:xfrm>
          <a:prstGeom prst="rect">
            <a:avLst/>
          </a:prstGeom>
        </p:spPr>
        <p:txBody>
          <a:bodyPr wrap="none" lIns="0" tIns="0" rIns="0" bIns="0"/>
          <a:lstStyle>
            <a:defPPr>
              <a:defRPr lang="en-US"/>
            </a:defPPr>
            <a:lvl1pPr marL="0" algn="ctr" defTabSz="457200" rtl="0" eaLnBrk="1" latinLnBrk="0" hangingPunct="1">
              <a:defRPr sz="900" b="0" i="0" kern="1200">
                <a:solidFill>
                  <a:schemeClr val="tx1"/>
                </a:solidFill>
                <a:latin typeface="Verdana" panose="020B060403050404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C6C072-7E7B-5242-8C66-C9CA993673A6}" type="slidenum">
              <a:rPr lang="ru-RU" smtClean="0"/>
              <a:pPr/>
              <a:t>‹#›</a:t>
            </a:fld>
            <a:endParaRPr lang="ru-RU" dirty="0"/>
          </a:p>
        </p:txBody>
      </p:sp>
      <p:sp>
        <p:nvSpPr>
          <p:cNvPr id="14" name="Прямоугольный треугольник 13">
            <a:extLst>
              <a:ext uri="{FF2B5EF4-FFF2-40B4-BE49-F238E27FC236}">
                <a16:creationId xmlns:a16="http://schemas.microsoft.com/office/drawing/2014/main" xmlns="" id="{69FEC82B-1D75-EA40-8780-FEF2BD992205}"/>
              </a:ext>
            </a:extLst>
          </p:cNvPr>
          <p:cNvSpPr/>
          <p:nvPr userDrawn="1"/>
        </p:nvSpPr>
        <p:spPr>
          <a:xfrm rot="2700000">
            <a:off x="8197499" y="4814646"/>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a:latin typeface="Verdana" panose="020B0604030504040204" pitchFamily="34" charset="0"/>
            </a:endParaRPr>
          </a:p>
        </p:txBody>
      </p:sp>
      <p:sp>
        <p:nvSpPr>
          <p:cNvPr id="15" name="Прямоугольный треугольник 14">
            <a:extLst>
              <a:ext uri="{FF2B5EF4-FFF2-40B4-BE49-F238E27FC236}">
                <a16:creationId xmlns:a16="http://schemas.microsoft.com/office/drawing/2014/main" xmlns="" id="{411172EB-7DD9-0E4D-AEB1-E0354219466D}"/>
              </a:ext>
            </a:extLst>
          </p:cNvPr>
          <p:cNvSpPr/>
          <p:nvPr userDrawn="1"/>
        </p:nvSpPr>
        <p:spPr>
          <a:xfrm rot="18900000" flipH="1">
            <a:off x="8508648" y="4814646"/>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a:latin typeface="Verdana" panose="020B0604030504040204" pitchFamily="34" charset="0"/>
            </a:endParaRPr>
          </a:p>
        </p:txBody>
      </p:sp>
      <p:pic>
        <p:nvPicPr>
          <p:cNvPr id="16" name="Рисунок 15">
            <a:extLst>
              <a:ext uri="{FF2B5EF4-FFF2-40B4-BE49-F238E27FC236}">
                <a16:creationId xmlns:a16="http://schemas.microsoft.com/office/drawing/2014/main" xmlns="" id="{0AF0BB73-4500-1142-98AD-14A1AB6F084D}"/>
              </a:ext>
            </a:extLst>
          </p:cNvPr>
          <p:cNvPicPr>
            <a:picLocks noChangeAspect="1"/>
          </p:cNvPicPr>
          <p:nvPr userDrawn="1"/>
        </p:nvPicPr>
        <p:blipFill>
          <a:blip r:embed="rId4"/>
          <a:stretch>
            <a:fillRect/>
          </a:stretch>
        </p:blipFill>
        <p:spPr>
          <a:xfrm>
            <a:off x="8446911" y="231775"/>
            <a:ext cx="446902" cy="238813"/>
          </a:xfrm>
          <a:prstGeom prst="rect">
            <a:avLst/>
          </a:prstGeom>
        </p:spPr>
      </p:pic>
      <p:sp>
        <p:nvSpPr>
          <p:cNvPr id="17" name="Текст 2">
            <a:extLst>
              <a:ext uri="{FF2B5EF4-FFF2-40B4-BE49-F238E27FC236}">
                <a16:creationId xmlns:a16="http://schemas.microsoft.com/office/drawing/2014/main" xmlns="" id="{315F5ACB-1F66-2746-9AE2-3CDC2F8C0C42}"/>
              </a:ext>
            </a:extLst>
          </p:cNvPr>
          <p:cNvSpPr>
            <a:spLocks noGrp="1"/>
          </p:cNvSpPr>
          <p:nvPr>
            <p:ph type="body" sz="quarter" idx="10" hasCustomPrompt="1"/>
          </p:nvPr>
        </p:nvSpPr>
        <p:spPr>
          <a:xfrm>
            <a:off x="-46422" y="0"/>
            <a:ext cx="3181953" cy="3142457"/>
          </a:xfrm>
          <a:prstGeom prst="rect">
            <a:avLst/>
          </a:prstGeom>
        </p:spPr>
        <p:txBody>
          <a:bodyPr lIns="0" tIns="0" rIns="0" bIns="0" anchor="b" anchorCtr="0"/>
          <a:lstStyle>
            <a:lvl1pPr marL="0" indent="0">
              <a:lnSpc>
                <a:spcPct val="100000"/>
              </a:lnSpc>
              <a:spcBef>
                <a:spcPts val="0"/>
              </a:spcBef>
              <a:buFontTx/>
              <a:buNone/>
              <a:defRPr sz="24400">
                <a:solidFill>
                  <a:srgbClr val="FF8400"/>
                </a:solidFill>
              </a:defRPr>
            </a:lvl1pPr>
          </a:lstStyle>
          <a:p>
            <a:pPr lvl="0"/>
            <a:r>
              <a:rPr lang="en-US"/>
              <a:t>#</a:t>
            </a:r>
            <a:endParaRPr lang="ru-RU"/>
          </a:p>
        </p:txBody>
      </p:sp>
      <p:sp>
        <p:nvSpPr>
          <p:cNvPr id="18" name="Текст 6">
            <a:extLst>
              <a:ext uri="{FF2B5EF4-FFF2-40B4-BE49-F238E27FC236}">
                <a16:creationId xmlns:a16="http://schemas.microsoft.com/office/drawing/2014/main" xmlns="" id="{CC087A4D-64D0-1643-B1C5-B08615336D3C}"/>
              </a:ext>
            </a:extLst>
          </p:cNvPr>
          <p:cNvSpPr>
            <a:spLocks noGrp="1"/>
          </p:cNvSpPr>
          <p:nvPr>
            <p:ph type="body" sz="quarter" idx="13" hasCustomPrompt="1"/>
          </p:nvPr>
        </p:nvSpPr>
        <p:spPr>
          <a:xfrm>
            <a:off x="1916387" y="2007693"/>
            <a:ext cx="6976787" cy="2517010"/>
          </a:xfrm>
          <a:prstGeom prst="rect">
            <a:avLst/>
          </a:prstGeom>
        </p:spPr>
        <p:txBody>
          <a:bodyPr lIns="0" tIns="0" rIns="0" bIns="0"/>
          <a:lstStyle>
            <a:lvl1pPr marL="0" indent="0">
              <a:lnSpc>
                <a:spcPct val="105000"/>
              </a:lnSpc>
              <a:spcBef>
                <a:spcPts val="0"/>
              </a:spcBef>
              <a:buFontTx/>
              <a:buNone/>
              <a:defRPr sz="4000"/>
            </a:lvl1pPr>
          </a:lstStyle>
          <a:p>
            <a:pPr lvl="0"/>
            <a:r>
              <a:rPr lang="ru-RU"/>
              <a:t>заголовок </a:t>
            </a:r>
            <a:br>
              <a:rPr lang="ru-RU"/>
            </a:br>
            <a:r>
              <a:rPr lang="ru-RU"/>
              <a:t>части</a:t>
            </a:r>
          </a:p>
        </p:txBody>
      </p:sp>
      <p:sp>
        <p:nvSpPr>
          <p:cNvPr id="19" name="Footer Placeholder 4">
            <a:extLst>
              <a:ext uri="{FF2B5EF4-FFF2-40B4-BE49-F238E27FC236}">
                <a16:creationId xmlns:a16="http://schemas.microsoft.com/office/drawing/2014/main" xmlns="" id="{CE1C2659-68BB-2D4D-ADA1-87E554F129A5}"/>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2042799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Шмуцтитул-1">
    <p:bg>
      <p:bgPr>
        <a:solidFill>
          <a:schemeClr val="bg1"/>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FD8C5B79-B8D7-C042-A6D8-7ADF449040B6}"/>
              </a:ext>
            </a:extLst>
          </p:cNvPr>
          <p:cNvPicPr>
            <a:picLocks noChangeAspect="1"/>
          </p:cNvPicPr>
          <p:nvPr userDrawn="1"/>
        </p:nvPicPr>
        <p:blipFill>
          <a:blip r:embed="rId2"/>
          <a:srcRect/>
          <a:stretch/>
        </p:blipFill>
        <p:spPr>
          <a:xfrm>
            <a:off x="0" y="635"/>
            <a:ext cx="9141742" cy="5142230"/>
          </a:xfrm>
          <a:prstGeom prst="rect">
            <a:avLst/>
          </a:prstGeom>
        </p:spPr>
      </p:pic>
      <p:grpSp>
        <p:nvGrpSpPr>
          <p:cNvPr id="6" name="Группа 5">
            <a:extLst>
              <a:ext uri="{FF2B5EF4-FFF2-40B4-BE49-F238E27FC236}">
                <a16:creationId xmlns:a16="http://schemas.microsoft.com/office/drawing/2014/main" xmlns="" id="{279B59B4-0119-1740-807E-F73F45A637AF}"/>
              </a:ext>
            </a:extLst>
          </p:cNvPr>
          <p:cNvGrpSpPr/>
          <p:nvPr userDrawn="1"/>
        </p:nvGrpSpPr>
        <p:grpSpPr>
          <a:xfrm>
            <a:off x="8785224" y="4817951"/>
            <a:ext cx="107950" cy="80010"/>
            <a:chOff x="8785225" y="5187950"/>
            <a:chExt cx="107950" cy="88900"/>
          </a:xfrm>
        </p:grpSpPr>
        <p:cxnSp>
          <p:nvCxnSpPr>
            <p:cNvPr id="7" name="Прямая соединительная линия 6">
              <a:extLst>
                <a:ext uri="{FF2B5EF4-FFF2-40B4-BE49-F238E27FC236}">
                  <a16:creationId xmlns:a16="http://schemas.microsoft.com/office/drawing/2014/main" xmlns="" id="{3EE95C41-D2E6-6A43-8A75-1EFFF6982431}"/>
                </a:ext>
              </a:extLst>
            </p:cNvPr>
            <p:cNvCxnSpPr/>
            <p:nvPr userDrawn="1"/>
          </p:nvCxnSpPr>
          <p:spPr>
            <a:xfrm>
              <a:off x="8785225" y="51879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7515D8B2-583A-AA42-8114-CE4F713138CB}"/>
                </a:ext>
              </a:extLst>
            </p:cNvPr>
            <p:cNvCxnSpPr/>
            <p:nvPr userDrawn="1"/>
          </p:nvCxnSpPr>
          <p:spPr>
            <a:xfrm>
              <a:off x="8785225" y="523240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DDD0DEF6-71AA-DA4D-BFF1-2921ABD0043C}"/>
                </a:ext>
              </a:extLst>
            </p:cNvPr>
            <p:cNvCxnSpPr/>
            <p:nvPr userDrawn="1"/>
          </p:nvCxnSpPr>
          <p:spPr>
            <a:xfrm>
              <a:off x="8785225" y="52768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grpSp>
      <p:sp>
        <p:nvSpPr>
          <p:cNvPr id="10" name="Управляющая кнопка: настраиваемая 9">
            <a:hlinkClick r:id="rId3" action="ppaction://hlinksldjump" highlightClick="1"/>
            <a:extLst>
              <a:ext uri="{FF2B5EF4-FFF2-40B4-BE49-F238E27FC236}">
                <a16:creationId xmlns:a16="http://schemas.microsoft.com/office/drawing/2014/main" xmlns="" id="{C0C0C55A-F988-964C-AFE1-04398EF77A01}"/>
              </a:ext>
            </a:extLst>
          </p:cNvPr>
          <p:cNvSpPr/>
          <p:nvPr userDrawn="1"/>
        </p:nvSpPr>
        <p:spPr>
          <a:xfrm>
            <a:off x="8730682" y="4751512"/>
            <a:ext cx="216891" cy="212883"/>
          </a:xfrm>
          <a:prstGeom prst="actionButtonBlank">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latin typeface="Verdana" panose="020B0604030504040204" pitchFamily="34" charset="0"/>
            </a:endParaRPr>
          </a:p>
        </p:txBody>
      </p:sp>
      <p:sp>
        <p:nvSpPr>
          <p:cNvPr id="11" name="Управляющая кнопка: далее 10">
            <a:hlinkClick r:id="" action="ppaction://hlinkshowjump?jump=nextslide" highlightClick="1"/>
            <a:extLst>
              <a:ext uri="{FF2B5EF4-FFF2-40B4-BE49-F238E27FC236}">
                <a16:creationId xmlns:a16="http://schemas.microsoft.com/office/drawing/2014/main" xmlns="" id="{9B97174F-6742-C74F-BB71-7902B46D89E6}"/>
              </a:ext>
            </a:extLst>
          </p:cNvPr>
          <p:cNvSpPr/>
          <p:nvPr userDrawn="1"/>
        </p:nvSpPr>
        <p:spPr>
          <a:xfrm>
            <a:off x="8515507" y="4751513"/>
            <a:ext cx="162993" cy="212883"/>
          </a:xfrm>
          <a:prstGeom prst="actionButtonForwardNext">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solidFill>
                <a:schemeClr val="lt1"/>
              </a:solidFill>
              <a:latin typeface="Verdana" panose="020B0604030504040204" pitchFamily="34" charset="0"/>
            </a:endParaRPr>
          </a:p>
        </p:txBody>
      </p:sp>
      <p:sp>
        <p:nvSpPr>
          <p:cNvPr id="12" name="Управляющая кнопка: назад 11">
            <a:hlinkClick r:id="" action="ppaction://hlinkshowjump?jump=previousslide" highlightClick="1"/>
            <a:extLst>
              <a:ext uri="{FF2B5EF4-FFF2-40B4-BE49-F238E27FC236}">
                <a16:creationId xmlns:a16="http://schemas.microsoft.com/office/drawing/2014/main" xmlns="" id="{C2A1BC4E-DB7C-4A4B-A405-13A2ADBA2704}"/>
              </a:ext>
            </a:extLst>
          </p:cNvPr>
          <p:cNvSpPr/>
          <p:nvPr userDrawn="1"/>
        </p:nvSpPr>
        <p:spPr>
          <a:xfrm>
            <a:off x="8108810" y="4751514"/>
            <a:ext cx="174526" cy="212882"/>
          </a:xfrm>
          <a:prstGeom prst="actionButtonBackPrevious">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noFill/>
              <a:latin typeface="Verdana" panose="020B0604030504040204" pitchFamily="34" charset="0"/>
            </a:endParaRPr>
          </a:p>
        </p:txBody>
      </p:sp>
      <p:sp>
        <p:nvSpPr>
          <p:cNvPr id="13" name="Slide Number Placeholder 5">
            <a:extLst>
              <a:ext uri="{FF2B5EF4-FFF2-40B4-BE49-F238E27FC236}">
                <a16:creationId xmlns:a16="http://schemas.microsoft.com/office/drawing/2014/main" xmlns="" id="{49F98A7C-D80E-274C-AA73-AAA1B10A4B1A}"/>
              </a:ext>
            </a:extLst>
          </p:cNvPr>
          <p:cNvSpPr txBox="1">
            <a:spLocks/>
          </p:cNvSpPr>
          <p:nvPr userDrawn="1"/>
        </p:nvSpPr>
        <p:spPr>
          <a:xfrm>
            <a:off x="8283336" y="4787556"/>
            <a:ext cx="228194" cy="122765"/>
          </a:xfrm>
          <a:prstGeom prst="rect">
            <a:avLst/>
          </a:prstGeom>
        </p:spPr>
        <p:txBody>
          <a:bodyPr wrap="none" lIns="0" tIns="0" rIns="0" bIns="0"/>
          <a:lstStyle>
            <a:defPPr>
              <a:defRPr lang="en-US"/>
            </a:defPPr>
            <a:lvl1pPr marL="0" algn="ctr" defTabSz="457200" rtl="0" eaLnBrk="1" latinLnBrk="0" hangingPunct="1">
              <a:defRPr sz="900" b="0" i="0" kern="1200">
                <a:solidFill>
                  <a:schemeClr val="tx1"/>
                </a:solidFill>
                <a:latin typeface="Verdana" panose="020B060403050404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C6C072-7E7B-5242-8C66-C9CA993673A6}" type="slidenum">
              <a:rPr lang="ru-RU" smtClean="0"/>
              <a:pPr/>
              <a:t>‹#›</a:t>
            </a:fld>
            <a:endParaRPr lang="ru-RU" dirty="0"/>
          </a:p>
        </p:txBody>
      </p:sp>
      <p:sp>
        <p:nvSpPr>
          <p:cNvPr id="14" name="Прямоугольный треугольник 13">
            <a:extLst>
              <a:ext uri="{FF2B5EF4-FFF2-40B4-BE49-F238E27FC236}">
                <a16:creationId xmlns:a16="http://schemas.microsoft.com/office/drawing/2014/main" xmlns="" id="{69FEC82B-1D75-EA40-8780-FEF2BD992205}"/>
              </a:ext>
            </a:extLst>
          </p:cNvPr>
          <p:cNvSpPr/>
          <p:nvPr userDrawn="1"/>
        </p:nvSpPr>
        <p:spPr>
          <a:xfrm rot="2700000">
            <a:off x="8197499" y="4814646"/>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a:latin typeface="Verdana" panose="020B0604030504040204" pitchFamily="34" charset="0"/>
            </a:endParaRPr>
          </a:p>
        </p:txBody>
      </p:sp>
      <p:sp>
        <p:nvSpPr>
          <p:cNvPr id="15" name="Прямоугольный треугольник 14">
            <a:extLst>
              <a:ext uri="{FF2B5EF4-FFF2-40B4-BE49-F238E27FC236}">
                <a16:creationId xmlns:a16="http://schemas.microsoft.com/office/drawing/2014/main" xmlns="" id="{411172EB-7DD9-0E4D-AEB1-E0354219466D}"/>
              </a:ext>
            </a:extLst>
          </p:cNvPr>
          <p:cNvSpPr/>
          <p:nvPr userDrawn="1"/>
        </p:nvSpPr>
        <p:spPr>
          <a:xfrm rot="18900000" flipH="1">
            <a:off x="8508648" y="4814646"/>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a:latin typeface="Verdana" panose="020B0604030504040204" pitchFamily="34" charset="0"/>
            </a:endParaRPr>
          </a:p>
        </p:txBody>
      </p:sp>
      <p:pic>
        <p:nvPicPr>
          <p:cNvPr id="16" name="Рисунок 15">
            <a:extLst>
              <a:ext uri="{FF2B5EF4-FFF2-40B4-BE49-F238E27FC236}">
                <a16:creationId xmlns:a16="http://schemas.microsoft.com/office/drawing/2014/main" xmlns="" id="{0AF0BB73-4500-1142-98AD-14A1AB6F084D}"/>
              </a:ext>
            </a:extLst>
          </p:cNvPr>
          <p:cNvPicPr>
            <a:picLocks noChangeAspect="1"/>
          </p:cNvPicPr>
          <p:nvPr userDrawn="1"/>
        </p:nvPicPr>
        <p:blipFill>
          <a:blip r:embed="rId4"/>
          <a:stretch>
            <a:fillRect/>
          </a:stretch>
        </p:blipFill>
        <p:spPr>
          <a:xfrm>
            <a:off x="8446911" y="231775"/>
            <a:ext cx="446902" cy="238813"/>
          </a:xfrm>
          <a:prstGeom prst="rect">
            <a:avLst/>
          </a:prstGeom>
        </p:spPr>
      </p:pic>
      <p:sp>
        <p:nvSpPr>
          <p:cNvPr id="17" name="Текст 2">
            <a:extLst>
              <a:ext uri="{FF2B5EF4-FFF2-40B4-BE49-F238E27FC236}">
                <a16:creationId xmlns:a16="http://schemas.microsoft.com/office/drawing/2014/main" xmlns="" id="{315F5ACB-1F66-2746-9AE2-3CDC2F8C0C42}"/>
              </a:ext>
            </a:extLst>
          </p:cNvPr>
          <p:cNvSpPr>
            <a:spLocks noGrp="1"/>
          </p:cNvSpPr>
          <p:nvPr>
            <p:ph type="body" sz="quarter" idx="10" hasCustomPrompt="1"/>
          </p:nvPr>
        </p:nvSpPr>
        <p:spPr>
          <a:xfrm>
            <a:off x="-46422" y="0"/>
            <a:ext cx="3181953" cy="3142457"/>
          </a:xfrm>
          <a:prstGeom prst="rect">
            <a:avLst/>
          </a:prstGeom>
        </p:spPr>
        <p:txBody>
          <a:bodyPr lIns="0" tIns="0" rIns="0" bIns="0" anchor="b" anchorCtr="0"/>
          <a:lstStyle>
            <a:lvl1pPr marL="0" indent="0">
              <a:lnSpc>
                <a:spcPct val="100000"/>
              </a:lnSpc>
              <a:spcBef>
                <a:spcPts val="0"/>
              </a:spcBef>
              <a:buFontTx/>
              <a:buNone/>
              <a:defRPr sz="24400">
                <a:solidFill>
                  <a:srgbClr val="FF8400"/>
                </a:solidFill>
              </a:defRPr>
            </a:lvl1pPr>
          </a:lstStyle>
          <a:p>
            <a:pPr lvl="0"/>
            <a:r>
              <a:rPr lang="en-US"/>
              <a:t>#</a:t>
            </a:r>
            <a:endParaRPr lang="ru-RU"/>
          </a:p>
        </p:txBody>
      </p:sp>
      <p:sp>
        <p:nvSpPr>
          <p:cNvPr id="18" name="Текст 6">
            <a:extLst>
              <a:ext uri="{FF2B5EF4-FFF2-40B4-BE49-F238E27FC236}">
                <a16:creationId xmlns:a16="http://schemas.microsoft.com/office/drawing/2014/main" xmlns="" id="{CC087A4D-64D0-1643-B1C5-B08615336D3C}"/>
              </a:ext>
            </a:extLst>
          </p:cNvPr>
          <p:cNvSpPr>
            <a:spLocks noGrp="1"/>
          </p:cNvSpPr>
          <p:nvPr>
            <p:ph type="body" sz="quarter" idx="13" hasCustomPrompt="1"/>
          </p:nvPr>
        </p:nvSpPr>
        <p:spPr>
          <a:xfrm>
            <a:off x="1916387" y="2007693"/>
            <a:ext cx="6976787" cy="2517010"/>
          </a:xfrm>
          <a:prstGeom prst="rect">
            <a:avLst/>
          </a:prstGeom>
        </p:spPr>
        <p:txBody>
          <a:bodyPr lIns="0" tIns="0" rIns="0" bIns="0"/>
          <a:lstStyle>
            <a:lvl1pPr marL="0" indent="0">
              <a:lnSpc>
                <a:spcPct val="105000"/>
              </a:lnSpc>
              <a:spcBef>
                <a:spcPts val="0"/>
              </a:spcBef>
              <a:buFontTx/>
              <a:buNone/>
              <a:defRPr sz="4000"/>
            </a:lvl1pPr>
          </a:lstStyle>
          <a:p>
            <a:pPr lvl="0"/>
            <a:r>
              <a:rPr lang="ru-RU"/>
              <a:t>заголовок </a:t>
            </a:r>
            <a:br>
              <a:rPr lang="ru-RU"/>
            </a:br>
            <a:r>
              <a:rPr lang="ru-RU"/>
              <a:t>части</a:t>
            </a:r>
          </a:p>
        </p:txBody>
      </p:sp>
      <p:sp>
        <p:nvSpPr>
          <p:cNvPr id="19" name="Footer Placeholder 4">
            <a:extLst>
              <a:ext uri="{FF2B5EF4-FFF2-40B4-BE49-F238E27FC236}">
                <a16:creationId xmlns:a16="http://schemas.microsoft.com/office/drawing/2014/main" xmlns="" id="{CE1C2659-68BB-2D4D-ADA1-87E554F129A5}"/>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206136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Шмуцтитул-1">
    <p:bg>
      <p:bgPr>
        <a:solidFill>
          <a:schemeClr val="bg1"/>
        </a:solidFill>
        <a:effectLst/>
      </p:bgPr>
    </p:bg>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xmlns="" id="{FD8C5B79-B8D7-C042-A6D8-7ADF449040B6}"/>
              </a:ext>
            </a:extLst>
          </p:cNvPr>
          <p:cNvPicPr>
            <a:picLocks noChangeAspect="1"/>
          </p:cNvPicPr>
          <p:nvPr userDrawn="1"/>
        </p:nvPicPr>
        <p:blipFill>
          <a:blip r:embed="rId2"/>
          <a:srcRect/>
          <a:stretch/>
        </p:blipFill>
        <p:spPr>
          <a:xfrm>
            <a:off x="0" y="635"/>
            <a:ext cx="9141742" cy="5142229"/>
          </a:xfrm>
          <a:prstGeom prst="rect">
            <a:avLst/>
          </a:prstGeom>
        </p:spPr>
      </p:pic>
      <p:grpSp>
        <p:nvGrpSpPr>
          <p:cNvPr id="6" name="Группа 5">
            <a:extLst>
              <a:ext uri="{FF2B5EF4-FFF2-40B4-BE49-F238E27FC236}">
                <a16:creationId xmlns:a16="http://schemas.microsoft.com/office/drawing/2014/main" xmlns="" id="{279B59B4-0119-1740-807E-F73F45A637AF}"/>
              </a:ext>
            </a:extLst>
          </p:cNvPr>
          <p:cNvGrpSpPr/>
          <p:nvPr userDrawn="1"/>
        </p:nvGrpSpPr>
        <p:grpSpPr>
          <a:xfrm>
            <a:off x="8785224" y="4817951"/>
            <a:ext cx="107950" cy="80010"/>
            <a:chOff x="8785225" y="5187950"/>
            <a:chExt cx="107950" cy="88900"/>
          </a:xfrm>
        </p:grpSpPr>
        <p:cxnSp>
          <p:nvCxnSpPr>
            <p:cNvPr id="7" name="Прямая соединительная линия 6">
              <a:extLst>
                <a:ext uri="{FF2B5EF4-FFF2-40B4-BE49-F238E27FC236}">
                  <a16:creationId xmlns:a16="http://schemas.microsoft.com/office/drawing/2014/main" xmlns="" id="{3EE95C41-D2E6-6A43-8A75-1EFFF6982431}"/>
                </a:ext>
              </a:extLst>
            </p:cNvPr>
            <p:cNvCxnSpPr/>
            <p:nvPr userDrawn="1"/>
          </p:nvCxnSpPr>
          <p:spPr>
            <a:xfrm>
              <a:off x="8785225" y="51879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xmlns="" id="{7515D8B2-583A-AA42-8114-CE4F713138CB}"/>
                </a:ext>
              </a:extLst>
            </p:cNvPr>
            <p:cNvCxnSpPr/>
            <p:nvPr userDrawn="1"/>
          </p:nvCxnSpPr>
          <p:spPr>
            <a:xfrm>
              <a:off x="8785225" y="523240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xmlns="" id="{DDD0DEF6-71AA-DA4D-BFF1-2921ABD0043C}"/>
                </a:ext>
              </a:extLst>
            </p:cNvPr>
            <p:cNvCxnSpPr/>
            <p:nvPr userDrawn="1"/>
          </p:nvCxnSpPr>
          <p:spPr>
            <a:xfrm>
              <a:off x="8785225" y="52768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grpSp>
      <p:sp>
        <p:nvSpPr>
          <p:cNvPr id="10" name="Управляющая кнопка: настраиваемая 9">
            <a:hlinkClick r:id="rId3" action="ppaction://hlinksldjump" highlightClick="1"/>
            <a:extLst>
              <a:ext uri="{FF2B5EF4-FFF2-40B4-BE49-F238E27FC236}">
                <a16:creationId xmlns:a16="http://schemas.microsoft.com/office/drawing/2014/main" xmlns="" id="{C0C0C55A-F988-964C-AFE1-04398EF77A01}"/>
              </a:ext>
            </a:extLst>
          </p:cNvPr>
          <p:cNvSpPr/>
          <p:nvPr userDrawn="1"/>
        </p:nvSpPr>
        <p:spPr>
          <a:xfrm>
            <a:off x="8730682" y="4751512"/>
            <a:ext cx="216891" cy="212883"/>
          </a:xfrm>
          <a:prstGeom prst="actionButtonBlank">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latin typeface="Verdana" panose="020B0604030504040204" pitchFamily="34" charset="0"/>
            </a:endParaRPr>
          </a:p>
        </p:txBody>
      </p:sp>
      <p:sp>
        <p:nvSpPr>
          <p:cNvPr id="11" name="Управляющая кнопка: далее 10">
            <a:hlinkClick r:id="" action="ppaction://hlinkshowjump?jump=nextslide" highlightClick="1"/>
            <a:extLst>
              <a:ext uri="{FF2B5EF4-FFF2-40B4-BE49-F238E27FC236}">
                <a16:creationId xmlns:a16="http://schemas.microsoft.com/office/drawing/2014/main" xmlns="" id="{9B97174F-6742-C74F-BB71-7902B46D89E6}"/>
              </a:ext>
            </a:extLst>
          </p:cNvPr>
          <p:cNvSpPr/>
          <p:nvPr userDrawn="1"/>
        </p:nvSpPr>
        <p:spPr>
          <a:xfrm>
            <a:off x="8515507" y="4751513"/>
            <a:ext cx="162993" cy="212883"/>
          </a:xfrm>
          <a:prstGeom prst="actionButtonForwardNext">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solidFill>
                <a:schemeClr val="lt1"/>
              </a:solidFill>
              <a:latin typeface="Verdana" panose="020B0604030504040204" pitchFamily="34" charset="0"/>
            </a:endParaRPr>
          </a:p>
        </p:txBody>
      </p:sp>
      <p:sp>
        <p:nvSpPr>
          <p:cNvPr id="12" name="Управляющая кнопка: назад 11">
            <a:hlinkClick r:id="" action="ppaction://hlinkshowjump?jump=previousslide" highlightClick="1"/>
            <a:extLst>
              <a:ext uri="{FF2B5EF4-FFF2-40B4-BE49-F238E27FC236}">
                <a16:creationId xmlns:a16="http://schemas.microsoft.com/office/drawing/2014/main" xmlns="" id="{C2A1BC4E-DB7C-4A4B-A405-13A2ADBA2704}"/>
              </a:ext>
            </a:extLst>
          </p:cNvPr>
          <p:cNvSpPr/>
          <p:nvPr userDrawn="1"/>
        </p:nvSpPr>
        <p:spPr>
          <a:xfrm>
            <a:off x="8108810" y="4751514"/>
            <a:ext cx="174526" cy="212882"/>
          </a:xfrm>
          <a:prstGeom prst="actionButtonBackPrevious">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noFill/>
              <a:latin typeface="Verdana" panose="020B0604030504040204" pitchFamily="34" charset="0"/>
            </a:endParaRPr>
          </a:p>
        </p:txBody>
      </p:sp>
      <p:sp>
        <p:nvSpPr>
          <p:cNvPr id="13" name="Slide Number Placeholder 5">
            <a:extLst>
              <a:ext uri="{FF2B5EF4-FFF2-40B4-BE49-F238E27FC236}">
                <a16:creationId xmlns:a16="http://schemas.microsoft.com/office/drawing/2014/main" xmlns="" id="{49F98A7C-D80E-274C-AA73-AAA1B10A4B1A}"/>
              </a:ext>
            </a:extLst>
          </p:cNvPr>
          <p:cNvSpPr txBox="1">
            <a:spLocks/>
          </p:cNvSpPr>
          <p:nvPr userDrawn="1"/>
        </p:nvSpPr>
        <p:spPr>
          <a:xfrm>
            <a:off x="8283336" y="4787556"/>
            <a:ext cx="228194" cy="122765"/>
          </a:xfrm>
          <a:prstGeom prst="rect">
            <a:avLst/>
          </a:prstGeom>
        </p:spPr>
        <p:txBody>
          <a:bodyPr wrap="none" lIns="0" tIns="0" rIns="0" bIns="0"/>
          <a:lstStyle>
            <a:defPPr>
              <a:defRPr lang="en-US"/>
            </a:defPPr>
            <a:lvl1pPr marL="0" algn="ctr" defTabSz="457200" rtl="0" eaLnBrk="1" latinLnBrk="0" hangingPunct="1">
              <a:defRPr sz="900" b="0" i="0" kern="1200">
                <a:solidFill>
                  <a:schemeClr val="tx1"/>
                </a:solidFill>
                <a:latin typeface="Verdana" panose="020B060403050404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C6C072-7E7B-5242-8C66-C9CA993673A6}" type="slidenum">
              <a:rPr lang="ru-RU" smtClean="0"/>
              <a:pPr/>
              <a:t>‹#›</a:t>
            </a:fld>
            <a:endParaRPr lang="ru-RU" dirty="0"/>
          </a:p>
        </p:txBody>
      </p:sp>
      <p:sp>
        <p:nvSpPr>
          <p:cNvPr id="14" name="Прямоугольный треугольник 13">
            <a:extLst>
              <a:ext uri="{FF2B5EF4-FFF2-40B4-BE49-F238E27FC236}">
                <a16:creationId xmlns:a16="http://schemas.microsoft.com/office/drawing/2014/main" xmlns="" id="{69FEC82B-1D75-EA40-8780-FEF2BD992205}"/>
              </a:ext>
            </a:extLst>
          </p:cNvPr>
          <p:cNvSpPr/>
          <p:nvPr userDrawn="1"/>
        </p:nvSpPr>
        <p:spPr>
          <a:xfrm rot="2700000">
            <a:off x="8197499" y="4814646"/>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a:latin typeface="Verdana" panose="020B0604030504040204" pitchFamily="34" charset="0"/>
            </a:endParaRPr>
          </a:p>
        </p:txBody>
      </p:sp>
      <p:sp>
        <p:nvSpPr>
          <p:cNvPr id="15" name="Прямоугольный треугольник 14">
            <a:extLst>
              <a:ext uri="{FF2B5EF4-FFF2-40B4-BE49-F238E27FC236}">
                <a16:creationId xmlns:a16="http://schemas.microsoft.com/office/drawing/2014/main" xmlns="" id="{411172EB-7DD9-0E4D-AEB1-E0354219466D}"/>
              </a:ext>
            </a:extLst>
          </p:cNvPr>
          <p:cNvSpPr/>
          <p:nvPr userDrawn="1"/>
        </p:nvSpPr>
        <p:spPr>
          <a:xfrm rot="18900000" flipH="1">
            <a:off x="8508648" y="4814646"/>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a:latin typeface="Verdana" panose="020B0604030504040204" pitchFamily="34" charset="0"/>
            </a:endParaRPr>
          </a:p>
        </p:txBody>
      </p:sp>
      <p:pic>
        <p:nvPicPr>
          <p:cNvPr id="16" name="Рисунок 15">
            <a:extLst>
              <a:ext uri="{FF2B5EF4-FFF2-40B4-BE49-F238E27FC236}">
                <a16:creationId xmlns:a16="http://schemas.microsoft.com/office/drawing/2014/main" xmlns="" id="{0AF0BB73-4500-1142-98AD-14A1AB6F084D}"/>
              </a:ext>
            </a:extLst>
          </p:cNvPr>
          <p:cNvPicPr>
            <a:picLocks noChangeAspect="1"/>
          </p:cNvPicPr>
          <p:nvPr userDrawn="1"/>
        </p:nvPicPr>
        <p:blipFill>
          <a:blip r:embed="rId4"/>
          <a:stretch>
            <a:fillRect/>
          </a:stretch>
        </p:blipFill>
        <p:spPr>
          <a:xfrm>
            <a:off x="8446911" y="231775"/>
            <a:ext cx="446902" cy="238813"/>
          </a:xfrm>
          <a:prstGeom prst="rect">
            <a:avLst/>
          </a:prstGeom>
        </p:spPr>
      </p:pic>
      <p:sp>
        <p:nvSpPr>
          <p:cNvPr id="17" name="Текст 2">
            <a:extLst>
              <a:ext uri="{FF2B5EF4-FFF2-40B4-BE49-F238E27FC236}">
                <a16:creationId xmlns:a16="http://schemas.microsoft.com/office/drawing/2014/main" xmlns="" id="{315F5ACB-1F66-2746-9AE2-3CDC2F8C0C42}"/>
              </a:ext>
            </a:extLst>
          </p:cNvPr>
          <p:cNvSpPr>
            <a:spLocks noGrp="1"/>
          </p:cNvSpPr>
          <p:nvPr>
            <p:ph type="body" sz="quarter" idx="10" hasCustomPrompt="1"/>
          </p:nvPr>
        </p:nvSpPr>
        <p:spPr>
          <a:xfrm>
            <a:off x="-46422" y="0"/>
            <a:ext cx="3181953" cy="3142457"/>
          </a:xfrm>
          <a:prstGeom prst="rect">
            <a:avLst/>
          </a:prstGeom>
        </p:spPr>
        <p:txBody>
          <a:bodyPr lIns="0" tIns="0" rIns="0" bIns="0" anchor="b" anchorCtr="0"/>
          <a:lstStyle>
            <a:lvl1pPr marL="0" indent="0">
              <a:lnSpc>
                <a:spcPct val="100000"/>
              </a:lnSpc>
              <a:spcBef>
                <a:spcPts val="0"/>
              </a:spcBef>
              <a:buFontTx/>
              <a:buNone/>
              <a:defRPr sz="24400">
                <a:solidFill>
                  <a:srgbClr val="FF8400"/>
                </a:solidFill>
              </a:defRPr>
            </a:lvl1pPr>
          </a:lstStyle>
          <a:p>
            <a:pPr lvl="0"/>
            <a:r>
              <a:rPr lang="en-US"/>
              <a:t>#</a:t>
            </a:r>
            <a:endParaRPr lang="ru-RU"/>
          </a:p>
        </p:txBody>
      </p:sp>
      <p:sp>
        <p:nvSpPr>
          <p:cNvPr id="18" name="Текст 6">
            <a:extLst>
              <a:ext uri="{FF2B5EF4-FFF2-40B4-BE49-F238E27FC236}">
                <a16:creationId xmlns:a16="http://schemas.microsoft.com/office/drawing/2014/main" xmlns="" id="{CC087A4D-64D0-1643-B1C5-B08615336D3C}"/>
              </a:ext>
            </a:extLst>
          </p:cNvPr>
          <p:cNvSpPr>
            <a:spLocks noGrp="1"/>
          </p:cNvSpPr>
          <p:nvPr>
            <p:ph type="body" sz="quarter" idx="13" hasCustomPrompt="1"/>
          </p:nvPr>
        </p:nvSpPr>
        <p:spPr>
          <a:xfrm>
            <a:off x="1916387" y="2007693"/>
            <a:ext cx="6976787" cy="2517010"/>
          </a:xfrm>
          <a:prstGeom prst="rect">
            <a:avLst/>
          </a:prstGeom>
        </p:spPr>
        <p:txBody>
          <a:bodyPr lIns="0" tIns="0" rIns="0" bIns="0"/>
          <a:lstStyle>
            <a:lvl1pPr marL="0" indent="0">
              <a:lnSpc>
                <a:spcPct val="105000"/>
              </a:lnSpc>
              <a:spcBef>
                <a:spcPts val="0"/>
              </a:spcBef>
              <a:buFontTx/>
              <a:buNone/>
              <a:defRPr sz="4000"/>
            </a:lvl1pPr>
          </a:lstStyle>
          <a:p>
            <a:pPr lvl="0"/>
            <a:r>
              <a:rPr lang="ru-RU"/>
              <a:t>заголовок </a:t>
            </a:r>
            <a:br>
              <a:rPr lang="ru-RU"/>
            </a:br>
            <a:r>
              <a:rPr lang="ru-RU"/>
              <a:t>части</a:t>
            </a:r>
          </a:p>
        </p:txBody>
      </p:sp>
      <p:sp>
        <p:nvSpPr>
          <p:cNvPr id="19" name="Footer Placeholder 4">
            <a:extLst>
              <a:ext uri="{FF2B5EF4-FFF2-40B4-BE49-F238E27FC236}">
                <a16:creationId xmlns:a16="http://schemas.microsoft.com/office/drawing/2014/main" xmlns="" id="{CE1C2659-68BB-2D4D-ADA1-87E554F129A5}"/>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341900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лайды_1-й слайд части ">
    <p:bg>
      <p:bgPr>
        <a:solidFill>
          <a:schemeClr val="bg1"/>
        </a:solidFill>
        <a:effectLst/>
      </p:bgPr>
    </p:bg>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xmlns="" id="{A94C0E9F-BE07-044B-BD88-ADEA34E6E35A}"/>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66375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слайды_1-й слайд части ">
    <p:bg>
      <p:bgPr>
        <a:solidFill>
          <a:schemeClr val="bg1"/>
        </a:solidFill>
        <a:effectLst/>
      </p:bgPr>
    </p:bg>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xmlns="" id="{A94C0E9F-BE07-044B-BD88-ADEA34E6E35A}"/>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174515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слайды_1-й слайд части ">
    <p:bg>
      <p:bgPr>
        <a:solidFill>
          <a:schemeClr val="bg1"/>
        </a:solidFill>
        <a:effectLst/>
      </p:bgPr>
    </p:bg>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xmlns="" id="{A94C0E9F-BE07-044B-BD88-ADEA34E6E35A}"/>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45370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Конец">
    <p:bg>
      <p:bgPr>
        <a:solidFill>
          <a:schemeClr val="bg1"/>
        </a:solidFill>
        <a:effectLst/>
      </p:bgPr>
    </p:bg>
    <p:spTree>
      <p:nvGrpSpPr>
        <p:cNvPr id="1" name=""/>
        <p:cNvGrpSpPr/>
        <p:nvPr/>
      </p:nvGrpSpPr>
      <p:grpSpPr>
        <a:xfrm>
          <a:off x="0" y="0"/>
          <a:ext cx="0" cy="0"/>
          <a:chOff x="0" y="0"/>
          <a:chExt cx="0" cy="0"/>
        </a:xfrm>
      </p:grpSpPr>
      <p:sp>
        <p:nvSpPr>
          <p:cNvPr id="3" name="Текст 6">
            <a:extLst>
              <a:ext uri="{FF2B5EF4-FFF2-40B4-BE49-F238E27FC236}">
                <a16:creationId xmlns:a16="http://schemas.microsoft.com/office/drawing/2014/main" xmlns="" id="{A6470044-C0C6-8144-9642-00E62C0C9493}"/>
              </a:ext>
            </a:extLst>
          </p:cNvPr>
          <p:cNvSpPr>
            <a:spLocks noGrp="1"/>
          </p:cNvSpPr>
          <p:nvPr>
            <p:ph type="body" sz="quarter" idx="13" hasCustomPrompt="1"/>
          </p:nvPr>
        </p:nvSpPr>
        <p:spPr>
          <a:xfrm>
            <a:off x="4603532" y="2393449"/>
            <a:ext cx="3612220" cy="678360"/>
          </a:xfrm>
          <a:prstGeom prst="rect">
            <a:avLst/>
          </a:prstGeom>
        </p:spPr>
        <p:txBody>
          <a:bodyPr lIns="0" tIns="0" rIns="0" bIns="0"/>
          <a:lstStyle>
            <a:lvl1pPr marL="0" indent="0">
              <a:lnSpc>
                <a:spcPct val="100000"/>
              </a:lnSpc>
              <a:spcBef>
                <a:spcPts val="0"/>
              </a:spcBef>
              <a:buFontTx/>
              <a:buNone/>
              <a:defRPr sz="4100"/>
            </a:lvl1pPr>
          </a:lstStyle>
          <a:p>
            <a:pPr lvl="0"/>
            <a:r>
              <a:rPr lang="ru-RU"/>
              <a:t>спасибо</a:t>
            </a:r>
          </a:p>
        </p:txBody>
      </p:sp>
      <p:sp>
        <p:nvSpPr>
          <p:cNvPr id="5" name="Текст 6">
            <a:extLst>
              <a:ext uri="{FF2B5EF4-FFF2-40B4-BE49-F238E27FC236}">
                <a16:creationId xmlns:a16="http://schemas.microsoft.com/office/drawing/2014/main" xmlns="" id="{42522279-FE77-5040-BA39-E760E05DA850}"/>
              </a:ext>
            </a:extLst>
          </p:cNvPr>
          <p:cNvSpPr>
            <a:spLocks noGrp="1"/>
          </p:cNvSpPr>
          <p:nvPr>
            <p:ph type="body" sz="quarter" idx="17" hasCustomPrompt="1"/>
          </p:nvPr>
        </p:nvSpPr>
        <p:spPr>
          <a:xfrm>
            <a:off x="4643437" y="3363913"/>
            <a:ext cx="4249737" cy="1231735"/>
          </a:xfrm>
          <a:prstGeom prst="rect">
            <a:avLst/>
          </a:prstGeom>
        </p:spPr>
        <p:txBody>
          <a:bodyPr lIns="0" tIns="0" rIns="0" bIns="0"/>
          <a:lstStyle>
            <a:lvl1pPr marL="0" indent="0">
              <a:lnSpc>
                <a:spcPct val="100000"/>
              </a:lnSpc>
              <a:spcBef>
                <a:spcPts val="0"/>
              </a:spcBef>
              <a:buFontTx/>
              <a:buNone/>
              <a:defRPr sz="800"/>
            </a:lvl1pPr>
          </a:lstStyle>
          <a:p>
            <a:pPr lvl="0"/>
            <a:r>
              <a:rPr lang="ru-RU"/>
              <a:t>контакты</a:t>
            </a:r>
          </a:p>
        </p:txBody>
      </p:sp>
      <p:sp>
        <p:nvSpPr>
          <p:cNvPr id="6" name="Footer Placeholder 4">
            <a:extLst>
              <a:ext uri="{FF2B5EF4-FFF2-40B4-BE49-F238E27FC236}">
                <a16:creationId xmlns:a16="http://schemas.microsoft.com/office/drawing/2014/main" xmlns="" id="{538BC0C6-2647-9D4C-9BC9-4CBD9D7AFC9E}"/>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3093385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slide" Target="../slides/slide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slide" Target="../slides/slid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4.xml"/><Relationship Id="rId1" Type="http://schemas.openxmlformats.org/officeDocument/2006/relationships/slideLayout" Target="../slideLayouts/slideLayout6.xml"/><Relationship Id="rId5" Type="http://schemas.openxmlformats.org/officeDocument/2006/relationships/slide" Target="../slides/slide2.xml"/><Relationship Id="rId4"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5.xml"/><Relationship Id="rId1" Type="http://schemas.openxmlformats.org/officeDocument/2006/relationships/slideLayout" Target="../slideLayouts/slideLayout7.xml"/><Relationship Id="rId5" Type="http://schemas.openxmlformats.org/officeDocument/2006/relationships/slide" Target="../slides/slide2.xml"/><Relationship Id="rId4" Type="http://schemas.openxmlformats.org/officeDocument/2006/relationships/image" Target="../media/image4.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6.xml"/><Relationship Id="rId1" Type="http://schemas.openxmlformats.org/officeDocument/2006/relationships/slideLayout" Target="../slideLayouts/slideLayout8.xml"/><Relationship Id="rId5" Type="http://schemas.openxmlformats.org/officeDocument/2006/relationships/slide" Target="../slides/slide2.xml"/><Relationship Id="rId4" Type="http://schemas.openxmlformats.org/officeDocument/2006/relationships/image" Target="../media/image4.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2.emf"/><Relationship Id="rId4" Type="http://schemas.openxmlformats.org/officeDocument/2006/relationships/slide" Target="../slides/slid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82B21A65-BC34-6246-AF1D-0BB1C9D95FDD}"/>
              </a:ext>
            </a:extLst>
          </p:cNvPr>
          <p:cNvPicPr>
            <a:picLocks noChangeAspect="1"/>
          </p:cNvPicPr>
          <p:nvPr userDrawn="1"/>
        </p:nvPicPr>
        <p:blipFill>
          <a:blip r:embed="rId3"/>
          <a:srcRect/>
          <a:stretch/>
        </p:blipFill>
        <p:spPr>
          <a:xfrm>
            <a:off x="2257" y="-14479"/>
            <a:ext cx="9141743" cy="5142230"/>
          </a:xfrm>
          <a:prstGeom prst="rect">
            <a:avLst/>
          </a:prstGeom>
        </p:spPr>
      </p:pic>
      <p:grpSp>
        <p:nvGrpSpPr>
          <p:cNvPr id="22" name="Группа 21">
            <a:extLst>
              <a:ext uri="{FF2B5EF4-FFF2-40B4-BE49-F238E27FC236}">
                <a16:creationId xmlns:a16="http://schemas.microsoft.com/office/drawing/2014/main" xmlns="" id="{1CFC0947-CCDE-8C46-B6FF-6AE4C1E5842D}"/>
              </a:ext>
            </a:extLst>
          </p:cNvPr>
          <p:cNvGrpSpPr/>
          <p:nvPr userDrawn="1"/>
        </p:nvGrpSpPr>
        <p:grpSpPr>
          <a:xfrm>
            <a:off x="8785224" y="4817951"/>
            <a:ext cx="107950" cy="80010"/>
            <a:chOff x="8785225" y="5187950"/>
            <a:chExt cx="107950" cy="88900"/>
          </a:xfrm>
        </p:grpSpPr>
        <p:cxnSp>
          <p:nvCxnSpPr>
            <p:cNvPr id="23" name="Прямая соединительная линия 22">
              <a:extLst>
                <a:ext uri="{FF2B5EF4-FFF2-40B4-BE49-F238E27FC236}">
                  <a16:creationId xmlns:a16="http://schemas.microsoft.com/office/drawing/2014/main" xmlns="" id="{7A63C39A-D50F-D04D-84A8-E3A2BF62EE12}"/>
                </a:ext>
              </a:extLst>
            </p:cNvPr>
            <p:cNvCxnSpPr/>
            <p:nvPr userDrawn="1"/>
          </p:nvCxnSpPr>
          <p:spPr>
            <a:xfrm>
              <a:off x="8785225" y="51879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AE32D942-8F72-F242-AC9A-3FB17E89F9D9}"/>
                </a:ext>
              </a:extLst>
            </p:cNvPr>
            <p:cNvCxnSpPr/>
            <p:nvPr userDrawn="1"/>
          </p:nvCxnSpPr>
          <p:spPr>
            <a:xfrm>
              <a:off x="8785225" y="523240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0030EF87-42AB-4A40-831F-4E7FC2580F6F}"/>
                </a:ext>
              </a:extLst>
            </p:cNvPr>
            <p:cNvCxnSpPr/>
            <p:nvPr userDrawn="1"/>
          </p:nvCxnSpPr>
          <p:spPr>
            <a:xfrm>
              <a:off x="8785225" y="52768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grpSp>
      <p:sp>
        <p:nvSpPr>
          <p:cNvPr id="26" name="Управляющая кнопка: настраиваемая 25">
            <a:hlinkClick r:id="rId4" action="ppaction://hlinksldjump" highlightClick="1"/>
            <a:extLst>
              <a:ext uri="{FF2B5EF4-FFF2-40B4-BE49-F238E27FC236}">
                <a16:creationId xmlns:a16="http://schemas.microsoft.com/office/drawing/2014/main" xmlns="" id="{F392BA44-55A7-4E48-A3EC-3168579F23E5}"/>
              </a:ext>
            </a:extLst>
          </p:cNvPr>
          <p:cNvSpPr/>
          <p:nvPr userDrawn="1"/>
        </p:nvSpPr>
        <p:spPr>
          <a:xfrm>
            <a:off x="8730682" y="4751512"/>
            <a:ext cx="216891" cy="212883"/>
          </a:xfrm>
          <a:prstGeom prst="actionButtonBlank">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latin typeface="Verdana" panose="020B0604030504040204" pitchFamily="34" charset="0"/>
            </a:endParaRPr>
          </a:p>
        </p:txBody>
      </p:sp>
      <p:sp>
        <p:nvSpPr>
          <p:cNvPr id="27" name="Управляющая кнопка: далее 26">
            <a:hlinkClick r:id="" action="ppaction://hlinkshowjump?jump=nextslide" highlightClick="1"/>
            <a:extLst>
              <a:ext uri="{FF2B5EF4-FFF2-40B4-BE49-F238E27FC236}">
                <a16:creationId xmlns:a16="http://schemas.microsoft.com/office/drawing/2014/main" xmlns="" id="{3F242DE7-AE17-0343-804D-FDFB412128E5}"/>
              </a:ext>
            </a:extLst>
          </p:cNvPr>
          <p:cNvSpPr/>
          <p:nvPr userDrawn="1"/>
        </p:nvSpPr>
        <p:spPr>
          <a:xfrm>
            <a:off x="8515507" y="4751513"/>
            <a:ext cx="162993" cy="212883"/>
          </a:xfrm>
          <a:prstGeom prst="actionButtonForwardNext">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solidFill>
                <a:schemeClr val="lt1"/>
              </a:solidFill>
              <a:latin typeface="Verdana" panose="020B0604030504040204" pitchFamily="34" charset="0"/>
            </a:endParaRPr>
          </a:p>
        </p:txBody>
      </p:sp>
      <p:sp>
        <p:nvSpPr>
          <p:cNvPr id="31" name="Прямоугольный треугольник 30">
            <a:extLst>
              <a:ext uri="{FF2B5EF4-FFF2-40B4-BE49-F238E27FC236}">
                <a16:creationId xmlns:a16="http://schemas.microsoft.com/office/drawing/2014/main" xmlns="" id="{CC5A75DD-3452-714A-876A-97AD9CDF715A}"/>
              </a:ext>
            </a:extLst>
          </p:cNvPr>
          <p:cNvSpPr/>
          <p:nvPr userDrawn="1"/>
        </p:nvSpPr>
        <p:spPr>
          <a:xfrm rot="18900000" flipH="1">
            <a:off x="8508648" y="4814646"/>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a:latin typeface="Verdana" panose="020B0604030504040204" pitchFamily="34" charset="0"/>
            </a:endParaRPr>
          </a:p>
        </p:txBody>
      </p:sp>
      <p:pic>
        <p:nvPicPr>
          <p:cNvPr id="11" name="Рисунок 10">
            <a:extLst>
              <a:ext uri="{FF2B5EF4-FFF2-40B4-BE49-F238E27FC236}">
                <a16:creationId xmlns:a16="http://schemas.microsoft.com/office/drawing/2014/main" xmlns="" id="{5D2B6170-96E3-E34F-92C2-CCC165387E50}"/>
              </a:ext>
            </a:extLst>
          </p:cNvPr>
          <p:cNvPicPr>
            <a:picLocks noChangeAspect="1"/>
          </p:cNvPicPr>
          <p:nvPr userDrawn="1"/>
        </p:nvPicPr>
        <p:blipFill>
          <a:blip r:embed="rId5"/>
          <a:stretch>
            <a:fillRect/>
          </a:stretch>
        </p:blipFill>
        <p:spPr>
          <a:xfrm>
            <a:off x="6119810" y="231775"/>
            <a:ext cx="2773363" cy="426075"/>
          </a:xfrm>
          <a:prstGeom prst="rect">
            <a:avLst/>
          </a:prstGeom>
        </p:spPr>
      </p:pic>
    </p:spTree>
    <p:extLst>
      <p:ext uri="{BB962C8B-B14F-4D97-AF65-F5344CB8AC3E}">
        <p14:creationId xmlns:p14="http://schemas.microsoft.com/office/powerpoint/2010/main" val="1444014414"/>
      </p:ext>
    </p:extLst>
  </p:cSld>
  <p:clrMap bg1="lt1" tx1="dk1" bg2="lt2" tx2="dk2" accent1="accent1" accent2="accent2" accent3="accent3" accent4="accent4" accent5="accent5" accent6="accent6" hlink="hlink" folHlink="folHlink"/>
  <p:sldLayoutIdLst>
    <p:sldLayoutId id="2147483689" r:id="rId1"/>
  </p:sldLayoutIdLst>
  <p:hf sldNum="0" hdr="0" dt="0"/>
  <p:txStyles>
    <p:titleStyle>
      <a:lvl1pPr algn="l" defTabSz="685800" rtl="0" eaLnBrk="1" latinLnBrk="0" hangingPunct="1">
        <a:lnSpc>
          <a:spcPct val="90000"/>
        </a:lnSpc>
        <a:spcBef>
          <a:spcPct val="0"/>
        </a:spcBef>
        <a:buNone/>
        <a:defRPr sz="3300" b="0" i="0" kern="1200">
          <a:solidFill>
            <a:schemeClr val="tx1"/>
          </a:solidFill>
          <a:latin typeface="Verdana" panose="020B060403050404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Verdana" panose="020B060403050404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Verdana" panose="020B060403050404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Verdana" panose="020B060403050404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panose="020B060403050404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46" userDrawn="1">
          <p15:clr>
            <a:srgbClr val="F26B43"/>
          </p15:clr>
        </p15:guide>
        <p15:guide id="3" orient="horz" pos="3072" userDrawn="1">
          <p15:clr>
            <a:srgbClr val="F26B43"/>
          </p15:clr>
        </p15:guide>
        <p15:guide id="4" pos="158" userDrawn="1">
          <p15:clr>
            <a:srgbClr val="F26B43"/>
          </p15:clr>
        </p15:guide>
        <p15:guide id="5" pos="5602" userDrawn="1">
          <p15:clr>
            <a:srgbClr val="F26B43"/>
          </p15:clr>
        </p15:guide>
        <p15:guide id="6" pos="998" userDrawn="1">
          <p15:clr>
            <a:srgbClr val="F26B43"/>
          </p15:clr>
        </p15:guide>
        <p15:guide id="7" pos="1088" userDrawn="1">
          <p15:clr>
            <a:srgbClr val="F26B43"/>
          </p15:clr>
        </p15:guide>
        <p15:guide id="8" pos="1905" userDrawn="1">
          <p15:clr>
            <a:srgbClr val="F26B43"/>
          </p15:clr>
        </p15:guide>
        <p15:guide id="9" pos="1995" userDrawn="1">
          <p15:clr>
            <a:srgbClr val="F26B43"/>
          </p15:clr>
        </p15:guide>
        <p15:guide id="10" pos="3765" userDrawn="1">
          <p15:clr>
            <a:srgbClr val="F26B43"/>
          </p15:clr>
        </p15:guide>
        <p15:guide id="11" pos="3855" userDrawn="1">
          <p15:clr>
            <a:srgbClr val="F26B43"/>
          </p15:clr>
        </p15:guide>
        <p15:guide id="12" pos="4672" userDrawn="1">
          <p15:clr>
            <a:srgbClr val="F26B43"/>
          </p15:clr>
        </p15:guide>
        <p15:guide id="13" pos="4762" userDrawn="1">
          <p15:clr>
            <a:srgbClr val="F26B43"/>
          </p15:clr>
        </p15:guide>
        <p15:guide id="14" pos="2835" userDrawn="1">
          <p15:clr>
            <a:srgbClr val="F26B43"/>
          </p15:clr>
        </p15:guide>
        <p15:guide id="15" pos="2925" userDrawn="1">
          <p15:clr>
            <a:srgbClr val="F26B43"/>
          </p15:clr>
        </p15:guide>
        <p15:guide id="16" orient="horz" pos="1575" userDrawn="1">
          <p15:clr>
            <a:srgbClr val="F26B43"/>
          </p15:clr>
        </p15:guide>
        <p15:guide id="17" orient="horz" pos="1665" userDrawn="1">
          <p15:clr>
            <a:srgbClr val="F26B43"/>
          </p15:clr>
        </p15:guide>
        <p15:guide id="18" orient="horz" pos="2754" userDrawn="1">
          <p15:clr>
            <a:srgbClr val="F26B43"/>
          </p15:clr>
        </p15:guide>
        <p15:guide id="19" orient="horz" pos="463" userDrawn="1">
          <p15:clr>
            <a:srgbClr val="F26B43"/>
          </p15:clr>
        </p15:guide>
        <p15:guide id="20" orient="horz" pos="554" userDrawn="1">
          <p15:clr>
            <a:srgbClr val="F26B43"/>
          </p15:clr>
        </p15:guide>
        <p15:guide id="21" orient="horz" pos="1030" userDrawn="1">
          <p15:clr>
            <a:srgbClr val="F26B43"/>
          </p15:clr>
        </p15:guide>
        <p15:guide id="22" orient="horz" pos="1121" userDrawn="1">
          <p15:clr>
            <a:srgbClr val="F26B43"/>
          </p15:clr>
        </p15:guide>
        <p15:guide id="23" orient="horz" pos="2119" userDrawn="1">
          <p15:clr>
            <a:srgbClr val="F26B43"/>
          </p15:clr>
        </p15:guide>
        <p15:guide id="24" orient="horz" pos="2210" userDrawn="1">
          <p15:clr>
            <a:srgbClr val="F26B43"/>
          </p15:clr>
        </p15:guide>
        <p15:guide id="25" orient="horz" pos="26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 name="Рисунок 32">
            <a:extLst>
              <a:ext uri="{FF2B5EF4-FFF2-40B4-BE49-F238E27FC236}">
                <a16:creationId xmlns:a16="http://schemas.microsoft.com/office/drawing/2014/main" xmlns="" id="{739B5E8E-2330-3541-A7CD-D8B4CD92D2CD}"/>
              </a:ext>
            </a:extLst>
          </p:cNvPr>
          <p:cNvPicPr>
            <a:picLocks noChangeAspect="1"/>
          </p:cNvPicPr>
          <p:nvPr userDrawn="1"/>
        </p:nvPicPr>
        <p:blipFill>
          <a:blip r:embed="rId3"/>
          <a:srcRect/>
          <a:stretch/>
        </p:blipFill>
        <p:spPr>
          <a:xfrm>
            <a:off x="0" y="635"/>
            <a:ext cx="9141742" cy="5142229"/>
          </a:xfrm>
          <a:prstGeom prst="rect">
            <a:avLst/>
          </a:prstGeom>
        </p:spPr>
      </p:pic>
      <p:grpSp>
        <p:nvGrpSpPr>
          <p:cNvPr id="22" name="Группа 21">
            <a:extLst>
              <a:ext uri="{FF2B5EF4-FFF2-40B4-BE49-F238E27FC236}">
                <a16:creationId xmlns:a16="http://schemas.microsoft.com/office/drawing/2014/main" xmlns="" id="{1CFC0947-CCDE-8C46-B6FF-6AE4C1E5842D}"/>
              </a:ext>
            </a:extLst>
          </p:cNvPr>
          <p:cNvGrpSpPr/>
          <p:nvPr userDrawn="1"/>
        </p:nvGrpSpPr>
        <p:grpSpPr>
          <a:xfrm>
            <a:off x="8785224" y="4817951"/>
            <a:ext cx="107950" cy="80010"/>
            <a:chOff x="8785225" y="5187950"/>
            <a:chExt cx="107950" cy="88900"/>
          </a:xfrm>
        </p:grpSpPr>
        <p:cxnSp>
          <p:nvCxnSpPr>
            <p:cNvPr id="23" name="Прямая соединительная линия 22">
              <a:extLst>
                <a:ext uri="{FF2B5EF4-FFF2-40B4-BE49-F238E27FC236}">
                  <a16:creationId xmlns:a16="http://schemas.microsoft.com/office/drawing/2014/main" xmlns="" id="{7A63C39A-D50F-D04D-84A8-E3A2BF62EE12}"/>
                </a:ext>
              </a:extLst>
            </p:cNvPr>
            <p:cNvCxnSpPr/>
            <p:nvPr userDrawn="1"/>
          </p:nvCxnSpPr>
          <p:spPr>
            <a:xfrm>
              <a:off x="8785225" y="51879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AE32D942-8F72-F242-AC9A-3FB17E89F9D9}"/>
                </a:ext>
              </a:extLst>
            </p:cNvPr>
            <p:cNvCxnSpPr/>
            <p:nvPr userDrawn="1"/>
          </p:nvCxnSpPr>
          <p:spPr>
            <a:xfrm>
              <a:off x="8785225" y="523240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0030EF87-42AB-4A40-831F-4E7FC2580F6F}"/>
                </a:ext>
              </a:extLst>
            </p:cNvPr>
            <p:cNvCxnSpPr/>
            <p:nvPr userDrawn="1"/>
          </p:nvCxnSpPr>
          <p:spPr>
            <a:xfrm>
              <a:off x="8785225" y="52768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grpSp>
      <p:sp>
        <p:nvSpPr>
          <p:cNvPr id="26" name="Управляющая кнопка: настраиваемая 25">
            <a:hlinkClick r:id="rId4" action="ppaction://hlinksldjump" highlightClick="1"/>
            <a:extLst>
              <a:ext uri="{FF2B5EF4-FFF2-40B4-BE49-F238E27FC236}">
                <a16:creationId xmlns:a16="http://schemas.microsoft.com/office/drawing/2014/main" xmlns="" id="{F392BA44-55A7-4E48-A3EC-3168579F23E5}"/>
              </a:ext>
            </a:extLst>
          </p:cNvPr>
          <p:cNvSpPr/>
          <p:nvPr userDrawn="1"/>
        </p:nvSpPr>
        <p:spPr>
          <a:xfrm>
            <a:off x="8730682" y="4751512"/>
            <a:ext cx="216891" cy="212883"/>
          </a:xfrm>
          <a:prstGeom prst="actionButtonBlank">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latin typeface="Verdana" panose="020B0604030504040204" pitchFamily="34" charset="0"/>
            </a:endParaRPr>
          </a:p>
        </p:txBody>
      </p:sp>
      <p:sp>
        <p:nvSpPr>
          <p:cNvPr id="27" name="Управляющая кнопка: далее 26">
            <a:hlinkClick r:id="" action="ppaction://hlinkshowjump?jump=nextslide" highlightClick="1"/>
            <a:extLst>
              <a:ext uri="{FF2B5EF4-FFF2-40B4-BE49-F238E27FC236}">
                <a16:creationId xmlns:a16="http://schemas.microsoft.com/office/drawing/2014/main" xmlns="" id="{3F242DE7-AE17-0343-804D-FDFB412128E5}"/>
              </a:ext>
            </a:extLst>
          </p:cNvPr>
          <p:cNvSpPr/>
          <p:nvPr userDrawn="1"/>
        </p:nvSpPr>
        <p:spPr>
          <a:xfrm>
            <a:off x="8515507" y="4751513"/>
            <a:ext cx="162993" cy="212883"/>
          </a:xfrm>
          <a:prstGeom prst="actionButtonForwardNext">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solidFill>
                <a:schemeClr val="lt1"/>
              </a:solidFill>
              <a:latin typeface="Verdana" panose="020B0604030504040204" pitchFamily="34" charset="0"/>
            </a:endParaRPr>
          </a:p>
        </p:txBody>
      </p:sp>
      <p:sp>
        <p:nvSpPr>
          <p:cNvPr id="28" name="Управляющая кнопка: назад 27">
            <a:hlinkClick r:id="" action="ppaction://hlinkshowjump?jump=previousslide" highlightClick="1"/>
            <a:extLst>
              <a:ext uri="{FF2B5EF4-FFF2-40B4-BE49-F238E27FC236}">
                <a16:creationId xmlns:a16="http://schemas.microsoft.com/office/drawing/2014/main" xmlns="" id="{AC5FDB91-002E-894F-BD5C-DE72B969A7C1}"/>
              </a:ext>
            </a:extLst>
          </p:cNvPr>
          <p:cNvSpPr/>
          <p:nvPr userDrawn="1"/>
        </p:nvSpPr>
        <p:spPr>
          <a:xfrm>
            <a:off x="8108810" y="4751514"/>
            <a:ext cx="174526" cy="212882"/>
          </a:xfrm>
          <a:prstGeom prst="actionButtonBackPrevious">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noFill/>
              <a:latin typeface="Verdana" panose="020B0604030504040204" pitchFamily="34" charset="0"/>
            </a:endParaRPr>
          </a:p>
        </p:txBody>
      </p:sp>
      <p:sp>
        <p:nvSpPr>
          <p:cNvPr id="29" name="Slide Number Placeholder 5">
            <a:extLst>
              <a:ext uri="{FF2B5EF4-FFF2-40B4-BE49-F238E27FC236}">
                <a16:creationId xmlns:a16="http://schemas.microsoft.com/office/drawing/2014/main" xmlns="" id="{C429ED30-2602-CF4D-B280-BF2573DEA7FB}"/>
              </a:ext>
            </a:extLst>
          </p:cNvPr>
          <p:cNvSpPr txBox="1">
            <a:spLocks/>
          </p:cNvSpPr>
          <p:nvPr userDrawn="1"/>
        </p:nvSpPr>
        <p:spPr>
          <a:xfrm>
            <a:off x="8283336" y="4787556"/>
            <a:ext cx="228194" cy="122765"/>
          </a:xfrm>
          <a:prstGeom prst="rect">
            <a:avLst/>
          </a:prstGeom>
        </p:spPr>
        <p:txBody>
          <a:bodyPr wrap="none" lIns="0" tIns="0" rIns="0" bIns="0"/>
          <a:lstStyle>
            <a:defPPr>
              <a:defRPr lang="en-US"/>
            </a:defPPr>
            <a:lvl1pPr marL="0" algn="ctr" defTabSz="457200" rtl="0" eaLnBrk="1" latinLnBrk="0" hangingPunct="1">
              <a:defRPr sz="900" b="0" i="0" kern="1200">
                <a:solidFill>
                  <a:schemeClr val="tx1"/>
                </a:solidFill>
                <a:latin typeface="Verdana" panose="020B060403050404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C6C072-7E7B-5242-8C66-C9CA993673A6}" type="slidenum">
              <a:rPr lang="ru-RU" smtClean="0"/>
              <a:pPr/>
              <a:t>‹#›</a:t>
            </a:fld>
            <a:endParaRPr lang="ru-RU" dirty="0"/>
          </a:p>
        </p:txBody>
      </p:sp>
      <p:sp>
        <p:nvSpPr>
          <p:cNvPr id="30" name="Прямоугольный треугольник 29">
            <a:extLst>
              <a:ext uri="{FF2B5EF4-FFF2-40B4-BE49-F238E27FC236}">
                <a16:creationId xmlns:a16="http://schemas.microsoft.com/office/drawing/2014/main" xmlns="" id="{A3B48D6C-4FD6-DF46-99F7-CE32DE56D52D}"/>
              </a:ext>
            </a:extLst>
          </p:cNvPr>
          <p:cNvSpPr/>
          <p:nvPr userDrawn="1"/>
        </p:nvSpPr>
        <p:spPr>
          <a:xfrm rot="2700000">
            <a:off x="8197499" y="4814646"/>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a:latin typeface="Verdana" panose="020B0604030504040204" pitchFamily="34" charset="0"/>
            </a:endParaRPr>
          </a:p>
        </p:txBody>
      </p:sp>
      <p:sp>
        <p:nvSpPr>
          <p:cNvPr id="31" name="Прямоугольный треугольник 30">
            <a:extLst>
              <a:ext uri="{FF2B5EF4-FFF2-40B4-BE49-F238E27FC236}">
                <a16:creationId xmlns:a16="http://schemas.microsoft.com/office/drawing/2014/main" xmlns="" id="{CC5A75DD-3452-714A-876A-97AD9CDF715A}"/>
              </a:ext>
            </a:extLst>
          </p:cNvPr>
          <p:cNvSpPr/>
          <p:nvPr userDrawn="1"/>
        </p:nvSpPr>
        <p:spPr>
          <a:xfrm rot="18900000" flipH="1">
            <a:off x="8508648" y="4814646"/>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a:latin typeface="Verdana" panose="020B0604030504040204" pitchFamily="34" charset="0"/>
            </a:endParaRPr>
          </a:p>
        </p:txBody>
      </p:sp>
      <p:pic>
        <p:nvPicPr>
          <p:cNvPr id="32" name="Рисунок 31">
            <a:extLst>
              <a:ext uri="{FF2B5EF4-FFF2-40B4-BE49-F238E27FC236}">
                <a16:creationId xmlns:a16="http://schemas.microsoft.com/office/drawing/2014/main" xmlns="" id="{5B072BFC-5658-894F-B74A-1097B801E859}"/>
              </a:ext>
            </a:extLst>
          </p:cNvPr>
          <p:cNvPicPr>
            <a:picLocks noChangeAspect="1"/>
          </p:cNvPicPr>
          <p:nvPr userDrawn="1"/>
        </p:nvPicPr>
        <p:blipFill>
          <a:blip r:embed="rId5"/>
          <a:stretch>
            <a:fillRect/>
          </a:stretch>
        </p:blipFill>
        <p:spPr>
          <a:xfrm>
            <a:off x="8446911" y="231775"/>
            <a:ext cx="446902" cy="238813"/>
          </a:xfrm>
          <a:prstGeom prst="rect">
            <a:avLst/>
          </a:prstGeom>
        </p:spPr>
      </p:pic>
    </p:spTree>
    <p:extLst>
      <p:ext uri="{BB962C8B-B14F-4D97-AF65-F5344CB8AC3E}">
        <p14:creationId xmlns:p14="http://schemas.microsoft.com/office/powerpoint/2010/main" val="2249681741"/>
      </p:ext>
    </p:extLst>
  </p:cSld>
  <p:clrMap bg1="lt1" tx1="dk1" bg2="lt2" tx2="dk2" accent1="accent1" accent2="accent2" accent3="accent3" accent4="accent4" accent5="accent5" accent6="accent6" hlink="hlink" folHlink="folHlink"/>
  <p:sldLayoutIdLst>
    <p:sldLayoutId id="2147483720" r:id="rId1"/>
  </p:sldLayoutIdLst>
  <p:hf sldNum="0" hdr="0" dt="0"/>
  <p:txStyles>
    <p:titleStyle>
      <a:lvl1pPr algn="l" defTabSz="685800" rtl="0" eaLnBrk="1" latinLnBrk="0" hangingPunct="1">
        <a:lnSpc>
          <a:spcPct val="90000"/>
        </a:lnSpc>
        <a:spcBef>
          <a:spcPct val="0"/>
        </a:spcBef>
        <a:buNone/>
        <a:defRPr sz="3300" b="0" i="0" kern="1200">
          <a:solidFill>
            <a:schemeClr val="tx1"/>
          </a:solidFill>
          <a:latin typeface="Verdana" panose="020B060403050404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Verdana" panose="020B060403050404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Verdana" panose="020B060403050404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Verdana" panose="020B060403050404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panose="020B060403050404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46" userDrawn="1">
          <p15:clr>
            <a:srgbClr val="F26B43"/>
          </p15:clr>
        </p15:guide>
        <p15:guide id="3" orient="horz" pos="3072" userDrawn="1">
          <p15:clr>
            <a:srgbClr val="F26B43"/>
          </p15:clr>
        </p15:guide>
        <p15:guide id="4" pos="158" userDrawn="1">
          <p15:clr>
            <a:srgbClr val="F26B43"/>
          </p15:clr>
        </p15:guide>
        <p15:guide id="5" pos="5602" userDrawn="1">
          <p15:clr>
            <a:srgbClr val="F26B43"/>
          </p15:clr>
        </p15:guide>
        <p15:guide id="6" pos="998" userDrawn="1">
          <p15:clr>
            <a:srgbClr val="F26B43"/>
          </p15:clr>
        </p15:guide>
        <p15:guide id="7" pos="1088" userDrawn="1">
          <p15:clr>
            <a:srgbClr val="F26B43"/>
          </p15:clr>
        </p15:guide>
        <p15:guide id="8" pos="1905" userDrawn="1">
          <p15:clr>
            <a:srgbClr val="F26B43"/>
          </p15:clr>
        </p15:guide>
        <p15:guide id="9" pos="1995" userDrawn="1">
          <p15:clr>
            <a:srgbClr val="F26B43"/>
          </p15:clr>
        </p15:guide>
        <p15:guide id="10" pos="3765" userDrawn="1">
          <p15:clr>
            <a:srgbClr val="F26B43"/>
          </p15:clr>
        </p15:guide>
        <p15:guide id="11" pos="3855" userDrawn="1">
          <p15:clr>
            <a:srgbClr val="F26B43"/>
          </p15:clr>
        </p15:guide>
        <p15:guide id="12" pos="4672" userDrawn="1">
          <p15:clr>
            <a:srgbClr val="F26B43"/>
          </p15:clr>
        </p15:guide>
        <p15:guide id="13" pos="4762" userDrawn="1">
          <p15:clr>
            <a:srgbClr val="F26B43"/>
          </p15:clr>
        </p15:guide>
        <p15:guide id="14" pos="2835" userDrawn="1">
          <p15:clr>
            <a:srgbClr val="F26B43"/>
          </p15:clr>
        </p15:guide>
        <p15:guide id="15" pos="2925" userDrawn="1">
          <p15:clr>
            <a:srgbClr val="F26B43"/>
          </p15:clr>
        </p15:guide>
        <p15:guide id="16" orient="horz" pos="1575" userDrawn="1">
          <p15:clr>
            <a:srgbClr val="F26B43"/>
          </p15:clr>
        </p15:guide>
        <p15:guide id="17" orient="horz" pos="1665" userDrawn="1">
          <p15:clr>
            <a:srgbClr val="F26B43"/>
          </p15:clr>
        </p15:guide>
        <p15:guide id="18" orient="horz" pos="2754" userDrawn="1">
          <p15:clr>
            <a:srgbClr val="F26B43"/>
          </p15:clr>
        </p15:guide>
        <p15:guide id="19" orient="horz" pos="463" userDrawn="1">
          <p15:clr>
            <a:srgbClr val="F26B43"/>
          </p15:clr>
        </p15:guide>
        <p15:guide id="20" orient="horz" pos="554" userDrawn="1">
          <p15:clr>
            <a:srgbClr val="F26B43"/>
          </p15:clr>
        </p15:guide>
        <p15:guide id="21" orient="horz" pos="1030" userDrawn="1">
          <p15:clr>
            <a:srgbClr val="F26B43"/>
          </p15:clr>
        </p15:guide>
        <p15:guide id="22" orient="horz" pos="1121" userDrawn="1">
          <p15:clr>
            <a:srgbClr val="F26B43"/>
          </p15:clr>
        </p15:guide>
        <p15:guide id="23" orient="horz" pos="2119" userDrawn="1">
          <p15:clr>
            <a:srgbClr val="F26B43"/>
          </p15:clr>
        </p15:guide>
        <p15:guide id="24" orient="horz" pos="2210" userDrawn="1">
          <p15:clr>
            <a:srgbClr val="F26B43"/>
          </p15:clr>
        </p15:guide>
        <p15:guide id="25" orient="horz" pos="266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870686"/>
      </p:ext>
    </p:extLst>
  </p:cSld>
  <p:clrMap bg1="lt1" tx1="dk1" bg2="lt2" tx2="dk2" accent1="accent1" accent2="accent2" accent3="accent3" accent4="accent4" accent5="accent5" accent6="accent6" hlink="hlink" folHlink="folHlink"/>
  <p:sldLayoutIdLst>
    <p:sldLayoutId id="2147483687" r:id="rId1"/>
    <p:sldLayoutId id="2147483723" r:id="rId2"/>
    <p:sldLayoutId id="2147483726" r:id="rId3"/>
  </p:sldLayoutIdLst>
  <p:hf sldNum="0" hdr="0" dt="0"/>
  <p:txStyles>
    <p:titleStyle>
      <a:lvl1pPr algn="l" defTabSz="685800" rtl="0" eaLnBrk="1" latinLnBrk="0" hangingPunct="1">
        <a:lnSpc>
          <a:spcPct val="90000"/>
        </a:lnSpc>
        <a:spcBef>
          <a:spcPct val="0"/>
        </a:spcBef>
        <a:buNone/>
        <a:defRPr sz="3300" b="0" i="0" kern="1200">
          <a:solidFill>
            <a:schemeClr val="tx1"/>
          </a:solidFill>
          <a:latin typeface="Verdana" panose="020B060403050404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Verdana" panose="020B060403050404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Verdana" panose="020B060403050404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Verdana" panose="020B060403050404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panose="020B060403050404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46" userDrawn="1">
          <p15:clr>
            <a:srgbClr val="F26B43"/>
          </p15:clr>
        </p15:guide>
        <p15:guide id="3" orient="horz" pos="3072" userDrawn="1">
          <p15:clr>
            <a:srgbClr val="F26B43"/>
          </p15:clr>
        </p15:guide>
        <p15:guide id="4" pos="158" userDrawn="1">
          <p15:clr>
            <a:srgbClr val="F26B43"/>
          </p15:clr>
        </p15:guide>
        <p15:guide id="5" pos="5602" userDrawn="1">
          <p15:clr>
            <a:srgbClr val="F26B43"/>
          </p15:clr>
        </p15:guide>
        <p15:guide id="6" pos="998" userDrawn="1">
          <p15:clr>
            <a:srgbClr val="F26B43"/>
          </p15:clr>
        </p15:guide>
        <p15:guide id="7" pos="1088" userDrawn="1">
          <p15:clr>
            <a:srgbClr val="F26B43"/>
          </p15:clr>
        </p15:guide>
        <p15:guide id="8" pos="1905" userDrawn="1">
          <p15:clr>
            <a:srgbClr val="F26B43"/>
          </p15:clr>
        </p15:guide>
        <p15:guide id="9" pos="1995" userDrawn="1">
          <p15:clr>
            <a:srgbClr val="F26B43"/>
          </p15:clr>
        </p15:guide>
        <p15:guide id="10" pos="3765" userDrawn="1">
          <p15:clr>
            <a:srgbClr val="F26B43"/>
          </p15:clr>
        </p15:guide>
        <p15:guide id="11" pos="3855" userDrawn="1">
          <p15:clr>
            <a:srgbClr val="F26B43"/>
          </p15:clr>
        </p15:guide>
        <p15:guide id="12" pos="4672" userDrawn="1">
          <p15:clr>
            <a:srgbClr val="F26B43"/>
          </p15:clr>
        </p15:guide>
        <p15:guide id="13" pos="4762" userDrawn="1">
          <p15:clr>
            <a:srgbClr val="F26B43"/>
          </p15:clr>
        </p15:guide>
        <p15:guide id="14" pos="2835" userDrawn="1">
          <p15:clr>
            <a:srgbClr val="F26B43"/>
          </p15:clr>
        </p15:guide>
        <p15:guide id="15" pos="2925" userDrawn="1">
          <p15:clr>
            <a:srgbClr val="F26B43"/>
          </p15:clr>
        </p15:guide>
        <p15:guide id="16" orient="horz" pos="1575" userDrawn="1">
          <p15:clr>
            <a:srgbClr val="F26B43"/>
          </p15:clr>
        </p15:guide>
        <p15:guide id="17" orient="horz" pos="1665" userDrawn="1">
          <p15:clr>
            <a:srgbClr val="F26B43"/>
          </p15:clr>
        </p15:guide>
        <p15:guide id="18" orient="horz" pos="2754" userDrawn="1">
          <p15:clr>
            <a:srgbClr val="F26B43"/>
          </p15:clr>
        </p15:guide>
        <p15:guide id="19" orient="horz" pos="463" userDrawn="1">
          <p15:clr>
            <a:srgbClr val="F26B43"/>
          </p15:clr>
        </p15:guide>
        <p15:guide id="20" orient="horz" pos="554" userDrawn="1">
          <p15:clr>
            <a:srgbClr val="F26B43"/>
          </p15:clr>
        </p15:guide>
        <p15:guide id="21" orient="horz" pos="1030" userDrawn="1">
          <p15:clr>
            <a:srgbClr val="F26B43"/>
          </p15:clr>
        </p15:guide>
        <p15:guide id="22" orient="horz" pos="1121" userDrawn="1">
          <p15:clr>
            <a:srgbClr val="F26B43"/>
          </p15:clr>
        </p15:guide>
        <p15:guide id="23" orient="horz" pos="2119" userDrawn="1">
          <p15:clr>
            <a:srgbClr val="F26B43"/>
          </p15:clr>
        </p15:guide>
        <p15:guide id="24" orient="horz" pos="2210" userDrawn="1">
          <p15:clr>
            <a:srgbClr val="F26B43"/>
          </p15:clr>
        </p15:guide>
        <p15:guide id="25" orient="horz" pos="266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 name="Рисунок 32">
            <a:extLst>
              <a:ext uri="{FF2B5EF4-FFF2-40B4-BE49-F238E27FC236}">
                <a16:creationId xmlns:a16="http://schemas.microsoft.com/office/drawing/2014/main" xmlns="" id="{739B5E8E-2330-3541-A7CD-D8B4CD92D2CD}"/>
              </a:ext>
            </a:extLst>
          </p:cNvPr>
          <p:cNvPicPr>
            <a:picLocks noChangeAspect="1"/>
          </p:cNvPicPr>
          <p:nvPr userDrawn="1"/>
        </p:nvPicPr>
        <p:blipFill>
          <a:blip r:embed="rId3"/>
          <a:srcRect/>
          <a:stretch/>
        </p:blipFill>
        <p:spPr>
          <a:xfrm>
            <a:off x="0" y="635"/>
            <a:ext cx="9141743" cy="5142230"/>
          </a:xfrm>
          <a:prstGeom prst="rect">
            <a:avLst/>
          </a:prstGeom>
        </p:spPr>
      </p:pic>
      <p:pic>
        <p:nvPicPr>
          <p:cNvPr id="32" name="Рисунок 31">
            <a:extLst>
              <a:ext uri="{FF2B5EF4-FFF2-40B4-BE49-F238E27FC236}">
                <a16:creationId xmlns:a16="http://schemas.microsoft.com/office/drawing/2014/main" xmlns="" id="{5B072BFC-5658-894F-B74A-1097B801E859}"/>
              </a:ext>
            </a:extLst>
          </p:cNvPr>
          <p:cNvPicPr>
            <a:picLocks noChangeAspect="1"/>
          </p:cNvPicPr>
          <p:nvPr userDrawn="1"/>
        </p:nvPicPr>
        <p:blipFill>
          <a:blip r:embed="rId4"/>
          <a:stretch>
            <a:fillRect/>
          </a:stretch>
        </p:blipFill>
        <p:spPr>
          <a:xfrm>
            <a:off x="8446911" y="231775"/>
            <a:ext cx="446902" cy="238813"/>
          </a:xfrm>
          <a:prstGeom prst="rect">
            <a:avLst/>
          </a:prstGeom>
        </p:spPr>
      </p:pic>
      <p:grpSp>
        <p:nvGrpSpPr>
          <p:cNvPr id="14" name="Группа 13">
            <a:extLst>
              <a:ext uri="{FF2B5EF4-FFF2-40B4-BE49-F238E27FC236}">
                <a16:creationId xmlns:a16="http://schemas.microsoft.com/office/drawing/2014/main" xmlns="" id="{CBE73EDD-3398-5C42-BF90-B43DE2C4B5FD}"/>
              </a:ext>
            </a:extLst>
          </p:cNvPr>
          <p:cNvGrpSpPr/>
          <p:nvPr userDrawn="1"/>
        </p:nvGrpSpPr>
        <p:grpSpPr>
          <a:xfrm>
            <a:off x="8785224" y="4817951"/>
            <a:ext cx="107950" cy="80010"/>
            <a:chOff x="8785225" y="5187950"/>
            <a:chExt cx="107950" cy="88900"/>
          </a:xfrm>
        </p:grpSpPr>
        <p:cxnSp>
          <p:nvCxnSpPr>
            <p:cNvPr id="15" name="Прямая соединительная линия 14">
              <a:extLst>
                <a:ext uri="{FF2B5EF4-FFF2-40B4-BE49-F238E27FC236}">
                  <a16:creationId xmlns:a16="http://schemas.microsoft.com/office/drawing/2014/main" xmlns="" id="{41F350B1-10EB-D34D-9E4C-8BBF3B422753}"/>
                </a:ext>
              </a:extLst>
            </p:cNvPr>
            <p:cNvCxnSpPr/>
            <p:nvPr userDrawn="1"/>
          </p:nvCxnSpPr>
          <p:spPr>
            <a:xfrm>
              <a:off x="8785225" y="51879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13BA3BE8-2545-604C-93FB-83E74FD1899F}"/>
                </a:ext>
              </a:extLst>
            </p:cNvPr>
            <p:cNvCxnSpPr/>
            <p:nvPr userDrawn="1"/>
          </p:nvCxnSpPr>
          <p:spPr>
            <a:xfrm>
              <a:off x="8785225" y="523240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29BBE7E-AD8E-854A-ABF1-7F27CC726AEA}"/>
                </a:ext>
              </a:extLst>
            </p:cNvPr>
            <p:cNvCxnSpPr/>
            <p:nvPr userDrawn="1"/>
          </p:nvCxnSpPr>
          <p:spPr>
            <a:xfrm>
              <a:off x="8785225" y="52768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grpSp>
      <p:sp>
        <p:nvSpPr>
          <p:cNvPr id="18" name="Управляющая кнопка: настраиваемая 17">
            <a:hlinkClick r:id="rId5" action="ppaction://hlinksldjump" highlightClick="1"/>
            <a:extLst>
              <a:ext uri="{FF2B5EF4-FFF2-40B4-BE49-F238E27FC236}">
                <a16:creationId xmlns:a16="http://schemas.microsoft.com/office/drawing/2014/main" xmlns="" id="{DF9B24CC-281B-0346-9C84-32A2EA7F08A8}"/>
              </a:ext>
            </a:extLst>
          </p:cNvPr>
          <p:cNvSpPr/>
          <p:nvPr userDrawn="1"/>
        </p:nvSpPr>
        <p:spPr>
          <a:xfrm>
            <a:off x="8730682" y="4751512"/>
            <a:ext cx="216891" cy="212883"/>
          </a:xfrm>
          <a:prstGeom prst="actionButtonBlank">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latin typeface="Verdana" panose="020B0604030504040204" pitchFamily="34" charset="0"/>
            </a:endParaRPr>
          </a:p>
        </p:txBody>
      </p:sp>
      <p:sp>
        <p:nvSpPr>
          <p:cNvPr id="19" name="Управляющая кнопка: далее 18">
            <a:hlinkClick r:id="" action="ppaction://hlinkshowjump?jump=nextslide" highlightClick="1"/>
            <a:extLst>
              <a:ext uri="{FF2B5EF4-FFF2-40B4-BE49-F238E27FC236}">
                <a16:creationId xmlns:a16="http://schemas.microsoft.com/office/drawing/2014/main" xmlns="" id="{9D8227D0-0A0B-E846-A649-A91E3C6BB577}"/>
              </a:ext>
            </a:extLst>
          </p:cNvPr>
          <p:cNvSpPr/>
          <p:nvPr userDrawn="1"/>
        </p:nvSpPr>
        <p:spPr>
          <a:xfrm>
            <a:off x="8515507" y="4751513"/>
            <a:ext cx="162993" cy="212883"/>
          </a:xfrm>
          <a:prstGeom prst="actionButtonForwardNext">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solidFill>
                <a:schemeClr val="lt1"/>
              </a:solidFill>
              <a:latin typeface="Verdana" panose="020B0604030504040204" pitchFamily="34" charset="0"/>
            </a:endParaRPr>
          </a:p>
        </p:txBody>
      </p:sp>
      <p:sp>
        <p:nvSpPr>
          <p:cNvPr id="20" name="Управляющая кнопка: назад 19">
            <a:hlinkClick r:id="" action="ppaction://hlinkshowjump?jump=previousslide" highlightClick="1"/>
            <a:extLst>
              <a:ext uri="{FF2B5EF4-FFF2-40B4-BE49-F238E27FC236}">
                <a16:creationId xmlns:a16="http://schemas.microsoft.com/office/drawing/2014/main" xmlns="" id="{58896F4D-025C-AB4D-9292-ECFF525E9450}"/>
              </a:ext>
            </a:extLst>
          </p:cNvPr>
          <p:cNvSpPr/>
          <p:nvPr userDrawn="1"/>
        </p:nvSpPr>
        <p:spPr>
          <a:xfrm>
            <a:off x="8108810" y="4751514"/>
            <a:ext cx="174526" cy="212882"/>
          </a:xfrm>
          <a:prstGeom prst="actionButtonBackPrevious">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noFill/>
              <a:latin typeface="Verdana" panose="020B0604030504040204" pitchFamily="34" charset="0"/>
            </a:endParaRPr>
          </a:p>
        </p:txBody>
      </p:sp>
      <p:sp>
        <p:nvSpPr>
          <p:cNvPr id="21" name="Slide Number Placeholder 5">
            <a:extLst>
              <a:ext uri="{FF2B5EF4-FFF2-40B4-BE49-F238E27FC236}">
                <a16:creationId xmlns:a16="http://schemas.microsoft.com/office/drawing/2014/main" xmlns="" id="{7DEAD185-6120-0C47-ABB0-958D7E54567C}"/>
              </a:ext>
            </a:extLst>
          </p:cNvPr>
          <p:cNvSpPr txBox="1">
            <a:spLocks/>
          </p:cNvSpPr>
          <p:nvPr userDrawn="1"/>
        </p:nvSpPr>
        <p:spPr>
          <a:xfrm>
            <a:off x="8283336" y="4787556"/>
            <a:ext cx="228194" cy="122765"/>
          </a:xfrm>
          <a:prstGeom prst="rect">
            <a:avLst/>
          </a:prstGeom>
        </p:spPr>
        <p:txBody>
          <a:bodyPr wrap="none" lIns="0" tIns="0" rIns="0" bIns="0"/>
          <a:lstStyle>
            <a:defPPr>
              <a:defRPr lang="en-US"/>
            </a:defPPr>
            <a:lvl1pPr marL="0" algn="ctr" defTabSz="457200" rtl="0" eaLnBrk="1" latinLnBrk="0" hangingPunct="1">
              <a:defRPr sz="900" b="0" i="0" kern="1200">
                <a:solidFill>
                  <a:schemeClr val="tx1"/>
                </a:solidFill>
                <a:latin typeface="Verdana" panose="020B060403050404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C6C072-7E7B-5242-8C66-C9CA993673A6}" type="slidenum">
              <a:rPr lang="ru-RU" smtClean="0"/>
              <a:pPr/>
              <a:t>‹#›</a:t>
            </a:fld>
            <a:endParaRPr lang="ru-RU" dirty="0"/>
          </a:p>
        </p:txBody>
      </p:sp>
      <p:sp>
        <p:nvSpPr>
          <p:cNvPr id="34" name="Прямоугольный треугольник 33">
            <a:extLst>
              <a:ext uri="{FF2B5EF4-FFF2-40B4-BE49-F238E27FC236}">
                <a16:creationId xmlns:a16="http://schemas.microsoft.com/office/drawing/2014/main" xmlns="" id="{8A51D3E6-0B28-1742-93D9-7D9651648AED}"/>
              </a:ext>
            </a:extLst>
          </p:cNvPr>
          <p:cNvSpPr/>
          <p:nvPr userDrawn="1"/>
        </p:nvSpPr>
        <p:spPr>
          <a:xfrm rot="2700000">
            <a:off x="8197499" y="4814646"/>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a:latin typeface="Verdana" panose="020B0604030504040204" pitchFamily="34" charset="0"/>
            </a:endParaRPr>
          </a:p>
        </p:txBody>
      </p:sp>
      <p:sp>
        <p:nvSpPr>
          <p:cNvPr id="35" name="Прямоугольный треугольник 34">
            <a:extLst>
              <a:ext uri="{FF2B5EF4-FFF2-40B4-BE49-F238E27FC236}">
                <a16:creationId xmlns:a16="http://schemas.microsoft.com/office/drawing/2014/main" xmlns="" id="{EE92659F-A9BF-F24C-A3D8-2B5515B4BC1D}"/>
              </a:ext>
            </a:extLst>
          </p:cNvPr>
          <p:cNvSpPr/>
          <p:nvPr userDrawn="1"/>
        </p:nvSpPr>
        <p:spPr>
          <a:xfrm rot="18900000" flipH="1">
            <a:off x="8508648" y="4814646"/>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a:latin typeface="Verdana" panose="020B0604030504040204" pitchFamily="34" charset="0"/>
            </a:endParaRPr>
          </a:p>
        </p:txBody>
      </p:sp>
    </p:spTree>
    <p:extLst>
      <p:ext uri="{BB962C8B-B14F-4D97-AF65-F5344CB8AC3E}">
        <p14:creationId xmlns:p14="http://schemas.microsoft.com/office/powerpoint/2010/main" val="4119154221"/>
      </p:ext>
    </p:extLst>
  </p:cSld>
  <p:clrMap bg1="lt1" tx1="dk1" bg2="lt2" tx2="dk2" accent1="accent1" accent2="accent2" accent3="accent3" accent4="accent4" accent5="accent5" accent6="accent6" hlink="hlink" folHlink="folHlink"/>
  <p:sldLayoutIdLst>
    <p:sldLayoutId id="2147483694" r:id="rId1"/>
  </p:sldLayoutIdLst>
  <p:hf sldNum="0" hdr="0" dt="0"/>
  <p:txStyles>
    <p:titleStyle>
      <a:lvl1pPr algn="l" defTabSz="685800" rtl="0" eaLnBrk="1" latinLnBrk="0" hangingPunct="1">
        <a:lnSpc>
          <a:spcPct val="90000"/>
        </a:lnSpc>
        <a:spcBef>
          <a:spcPct val="0"/>
        </a:spcBef>
        <a:buNone/>
        <a:defRPr sz="3300" b="0" i="0" kern="1200">
          <a:solidFill>
            <a:schemeClr val="tx1"/>
          </a:solidFill>
          <a:latin typeface="Verdana" panose="020B060403050404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Verdana" panose="020B060403050404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Verdana" panose="020B060403050404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Verdana" panose="020B060403050404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panose="020B060403050404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46" userDrawn="1">
          <p15:clr>
            <a:srgbClr val="F26B43"/>
          </p15:clr>
        </p15:guide>
        <p15:guide id="3" orient="horz" pos="3072" userDrawn="1">
          <p15:clr>
            <a:srgbClr val="F26B43"/>
          </p15:clr>
        </p15:guide>
        <p15:guide id="4" pos="158" userDrawn="1">
          <p15:clr>
            <a:srgbClr val="F26B43"/>
          </p15:clr>
        </p15:guide>
        <p15:guide id="5" pos="5602" userDrawn="1">
          <p15:clr>
            <a:srgbClr val="F26B43"/>
          </p15:clr>
        </p15:guide>
        <p15:guide id="6" pos="998" userDrawn="1">
          <p15:clr>
            <a:srgbClr val="F26B43"/>
          </p15:clr>
        </p15:guide>
        <p15:guide id="7" pos="1088" userDrawn="1">
          <p15:clr>
            <a:srgbClr val="F26B43"/>
          </p15:clr>
        </p15:guide>
        <p15:guide id="8" pos="1905" userDrawn="1">
          <p15:clr>
            <a:srgbClr val="F26B43"/>
          </p15:clr>
        </p15:guide>
        <p15:guide id="9" pos="1995" userDrawn="1">
          <p15:clr>
            <a:srgbClr val="F26B43"/>
          </p15:clr>
        </p15:guide>
        <p15:guide id="10" pos="3765" userDrawn="1">
          <p15:clr>
            <a:srgbClr val="F26B43"/>
          </p15:clr>
        </p15:guide>
        <p15:guide id="11" pos="3855" userDrawn="1">
          <p15:clr>
            <a:srgbClr val="F26B43"/>
          </p15:clr>
        </p15:guide>
        <p15:guide id="12" pos="4672" userDrawn="1">
          <p15:clr>
            <a:srgbClr val="F26B43"/>
          </p15:clr>
        </p15:guide>
        <p15:guide id="13" pos="4762" userDrawn="1">
          <p15:clr>
            <a:srgbClr val="F26B43"/>
          </p15:clr>
        </p15:guide>
        <p15:guide id="14" pos="2835" userDrawn="1">
          <p15:clr>
            <a:srgbClr val="F26B43"/>
          </p15:clr>
        </p15:guide>
        <p15:guide id="15" pos="2925" userDrawn="1">
          <p15:clr>
            <a:srgbClr val="F26B43"/>
          </p15:clr>
        </p15:guide>
        <p15:guide id="16" orient="horz" pos="1575" userDrawn="1">
          <p15:clr>
            <a:srgbClr val="F26B43"/>
          </p15:clr>
        </p15:guide>
        <p15:guide id="17" orient="horz" pos="1665" userDrawn="1">
          <p15:clr>
            <a:srgbClr val="F26B43"/>
          </p15:clr>
        </p15:guide>
        <p15:guide id="18" orient="horz" pos="2754" userDrawn="1">
          <p15:clr>
            <a:srgbClr val="F26B43"/>
          </p15:clr>
        </p15:guide>
        <p15:guide id="19" orient="horz" pos="463" userDrawn="1">
          <p15:clr>
            <a:srgbClr val="F26B43"/>
          </p15:clr>
        </p15:guide>
        <p15:guide id="20" orient="horz" pos="554" userDrawn="1">
          <p15:clr>
            <a:srgbClr val="F26B43"/>
          </p15:clr>
        </p15:guide>
        <p15:guide id="21" orient="horz" pos="1030" userDrawn="1">
          <p15:clr>
            <a:srgbClr val="F26B43"/>
          </p15:clr>
        </p15:guide>
        <p15:guide id="22" orient="horz" pos="1121" userDrawn="1">
          <p15:clr>
            <a:srgbClr val="F26B43"/>
          </p15:clr>
        </p15:guide>
        <p15:guide id="23" orient="horz" pos="2119" userDrawn="1">
          <p15:clr>
            <a:srgbClr val="F26B43"/>
          </p15:clr>
        </p15:guide>
        <p15:guide id="24" orient="horz" pos="2210" userDrawn="1">
          <p15:clr>
            <a:srgbClr val="F26B43"/>
          </p15:clr>
        </p15:guide>
        <p15:guide id="25" orient="horz" pos="266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 name="Рисунок 32">
            <a:extLst>
              <a:ext uri="{FF2B5EF4-FFF2-40B4-BE49-F238E27FC236}">
                <a16:creationId xmlns:a16="http://schemas.microsoft.com/office/drawing/2014/main" xmlns="" id="{739B5E8E-2330-3541-A7CD-D8B4CD92D2CD}"/>
              </a:ext>
            </a:extLst>
          </p:cNvPr>
          <p:cNvPicPr>
            <a:picLocks noChangeAspect="1"/>
          </p:cNvPicPr>
          <p:nvPr userDrawn="1"/>
        </p:nvPicPr>
        <p:blipFill>
          <a:blip r:embed="rId3"/>
          <a:srcRect/>
          <a:stretch/>
        </p:blipFill>
        <p:spPr>
          <a:xfrm>
            <a:off x="0" y="635"/>
            <a:ext cx="9141742" cy="5142230"/>
          </a:xfrm>
          <a:prstGeom prst="rect">
            <a:avLst/>
          </a:prstGeom>
        </p:spPr>
      </p:pic>
      <p:pic>
        <p:nvPicPr>
          <p:cNvPr id="32" name="Рисунок 31">
            <a:extLst>
              <a:ext uri="{FF2B5EF4-FFF2-40B4-BE49-F238E27FC236}">
                <a16:creationId xmlns:a16="http://schemas.microsoft.com/office/drawing/2014/main" xmlns="" id="{5B072BFC-5658-894F-B74A-1097B801E859}"/>
              </a:ext>
            </a:extLst>
          </p:cNvPr>
          <p:cNvPicPr>
            <a:picLocks noChangeAspect="1"/>
          </p:cNvPicPr>
          <p:nvPr userDrawn="1"/>
        </p:nvPicPr>
        <p:blipFill>
          <a:blip r:embed="rId4"/>
          <a:stretch>
            <a:fillRect/>
          </a:stretch>
        </p:blipFill>
        <p:spPr>
          <a:xfrm>
            <a:off x="8446911" y="231775"/>
            <a:ext cx="446902" cy="238813"/>
          </a:xfrm>
          <a:prstGeom prst="rect">
            <a:avLst/>
          </a:prstGeom>
        </p:spPr>
      </p:pic>
      <p:grpSp>
        <p:nvGrpSpPr>
          <p:cNvPr id="14" name="Группа 13">
            <a:extLst>
              <a:ext uri="{FF2B5EF4-FFF2-40B4-BE49-F238E27FC236}">
                <a16:creationId xmlns:a16="http://schemas.microsoft.com/office/drawing/2014/main" xmlns="" id="{CBE73EDD-3398-5C42-BF90-B43DE2C4B5FD}"/>
              </a:ext>
            </a:extLst>
          </p:cNvPr>
          <p:cNvGrpSpPr/>
          <p:nvPr userDrawn="1"/>
        </p:nvGrpSpPr>
        <p:grpSpPr>
          <a:xfrm>
            <a:off x="8785224" y="4817951"/>
            <a:ext cx="107950" cy="80010"/>
            <a:chOff x="8785225" y="5187950"/>
            <a:chExt cx="107950" cy="88900"/>
          </a:xfrm>
        </p:grpSpPr>
        <p:cxnSp>
          <p:nvCxnSpPr>
            <p:cNvPr id="15" name="Прямая соединительная линия 14">
              <a:extLst>
                <a:ext uri="{FF2B5EF4-FFF2-40B4-BE49-F238E27FC236}">
                  <a16:creationId xmlns:a16="http://schemas.microsoft.com/office/drawing/2014/main" xmlns="" id="{41F350B1-10EB-D34D-9E4C-8BBF3B422753}"/>
                </a:ext>
              </a:extLst>
            </p:cNvPr>
            <p:cNvCxnSpPr/>
            <p:nvPr userDrawn="1"/>
          </p:nvCxnSpPr>
          <p:spPr>
            <a:xfrm>
              <a:off x="8785225" y="51879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13BA3BE8-2545-604C-93FB-83E74FD1899F}"/>
                </a:ext>
              </a:extLst>
            </p:cNvPr>
            <p:cNvCxnSpPr/>
            <p:nvPr userDrawn="1"/>
          </p:nvCxnSpPr>
          <p:spPr>
            <a:xfrm>
              <a:off x="8785225" y="523240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29BBE7E-AD8E-854A-ABF1-7F27CC726AEA}"/>
                </a:ext>
              </a:extLst>
            </p:cNvPr>
            <p:cNvCxnSpPr/>
            <p:nvPr userDrawn="1"/>
          </p:nvCxnSpPr>
          <p:spPr>
            <a:xfrm>
              <a:off x="8785225" y="52768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grpSp>
      <p:sp>
        <p:nvSpPr>
          <p:cNvPr id="18" name="Управляющая кнопка: настраиваемая 17">
            <a:hlinkClick r:id="rId5" action="ppaction://hlinksldjump" highlightClick="1"/>
            <a:extLst>
              <a:ext uri="{FF2B5EF4-FFF2-40B4-BE49-F238E27FC236}">
                <a16:creationId xmlns:a16="http://schemas.microsoft.com/office/drawing/2014/main" xmlns="" id="{DF9B24CC-281B-0346-9C84-32A2EA7F08A8}"/>
              </a:ext>
            </a:extLst>
          </p:cNvPr>
          <p:cNvSpPr/>
          <p:nvPr userDrawn="1"/>
        </p:nvSpPr>
        <p:spPr>
          <a:xfrm>
            <a:off x="8730682" y="4751512"/>
            <a:ext cx="216891" cy="212883"/>
          </a:xfrm>
          <a:prstGeom prst="actionButtonBlank">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latin typeface="Verdana" panose="020B0604030504040204" pitchFamily="34" charset="0"/>
            </a:endParaRPr>
          </a:p>
        </p:txBody>
      </p:sp>
      <p:sp>
        <p:nvSpPr>
          <p:cNvPr id="19" name="Управляющая кнопка: далее 18">
            <a:hlinkClick r:id="" action="ppaction://hlinkshowjump?jump=nextslide" highlightClick="1"/>
            <a:extLst>
              <a:ext uri="{FF2B5EF4-FFF2-40B4-BE49-F238E27FC236}">
                <a16:creationId xmlns:a16="http://schemas.microsoft.com/office/drawing/2014/main" xmlns="" id="{9D8227D0-0A0B-E846-A649-A91E3C6BB577}"/>
              </a:ext>
            </a:extLst>
          </p:cNvPr>
          <p:cNvSpPr/>
          <p:nvPr userDrawn="1"/>
        </p:nvSpPr>
        <p:spPr>
          <a:xfrm>
            <a:off x="8515507" y="4751513"/>
            <a:ext cx="162993" cy="212883"/>
          </a:xfrm>
          <a:prstGeom prst="actionButtonForwardNext">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solidFill>
                <a:schemeClr val="lt1"/>
              </a:solidFill>
              <a:latin typeface="Verdana" panose="020B0604030504040204" pitchFamily="34" charset="0"/>
            </a:endParaRPr>
          </a:p>
        </p:txBody>
      </p:sp>
      <p:sp>
        <p:nvSpPr>
          <p:cNvPr id="20" name="Управляющая кнопка: назад 19">
            <a:hlinkClick r:id="" action="ppaction://hlinkshowjump?jump=previousslide" highlightClick="1"/>
            <a:extLst>
              <a:ext uri="{FF2B5EF4-FFF2-40B4-BE49-F238E27FC236}">
                <a16:creationId xmlns:a16="http://schemas.microsoft.com/office/drawing/2014/main" xmlns="" id="{58896F4D-025C-AB4D-9292-ECFF525E9450}"/>
              </a:ext>
            </a:extLst>
          </p:cNvPr>
          <p:cNvSpPr/>
          <p:nvPr userDrawn="1"/>
        </p:nvSpPr>
        <p:spPr>
          <a:xfrm>
            <a:off x="8108810" y="4751514"/>
            <a:ext cx="174526" cy="212882"/>
          </a:xfrm>
          <a:prstGeom prst="actionButtonBackPrevious">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noFill/>
              <a:latin typeface="Verdana" panose="020B0604030504040204" pitchFamily="34" charset="0"/>
            </a:endParaRPr>
          </a:p>
        </p:txBody>
      </p:sp>
      <p:sp>
        <p:nvSpPr>
          <p:cNvPr id="21" name="Slide Number Placeholder 5">
            <a:extLst>
              <a:ext uri="{FF2B5EF4-FFF2-40B4-BE49-F238E27FC236}">
                <a16:creationId xmlns:a16="http://schemas.microsoft.com/office/drawing/2014/main" xmlns="" id="{7DEAD185-6120-0C47-ABB0-958D7E54567C}"/>
              </a:ext>
            </a:extLst>
          </p:cNvPr>
          <p:cNvSpPr txBox="1">
            <a:spLocks/>
          </p:cNvSpPr>
          <p:nvPr userDrawn="1"/>
        </p:nvSpPr>
        <p:spPr>
          <a:xfrm>
            <a:off x="8283336" y="4787556"/>
            <a:ext cx="228194" cy="122765"/>
          </a:xfrm>
          <a:prstGeom prst="rect">
            <a:avLst/>
          </a:prstGeom>
        </p:spPr>
        <p:txBody>
          <a:bodyPr wrap="none" lIns="0" tIns="0" rIns="0" bIns="0"/>
          <a:lstStyle>
            <a:defPPr>
              <a:defRPr lang="en-US"/>
            </a:defPPr>
            <a:lvl1pPr marL="0" algn="ctr" defTabSz="457200" rtl="0" eaLnBrk="1" latinLnBrk="0" hangingPunct="1">
              <a:defRPr sz="900" b="0" i="0" kern="1200">
                <a:solidFill>
                  <a:schemeClr val="tx1"/>
                </a:solidFill>
                <a:latin typeface="Verdana" panose="020B060403050404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C6C072-7E7B-5242-8C66-C9CA993673A6}" type="slidenum">
              <a:rPr lang="ru-RU" smtClean="0"/>
              <a:pPr/>
              <a:t>‹#›</a:t>
            </a:fld>
            <a:endParaRPr lang="ru-RU" dirty="0"/>
          </a:p>
        </p:txBody>
      </p:sp>
      <p:sp>
        <p:nvSpPr>
          <p:cNvPr id="34" name="Прямоугольный треугольник 33">
            <a:extLst>
              <a:ext uri="{FF2B5EF4-FFF2-40B4-BE49-F238E27FC236}">
                <a16:creationId xmlns:a16="http://schemas.microsoft.com/office/drawing/2014/main" xmlns="" id="{8A51D3E6-0B28-1742-93D9-7D9651648AED}"/>
              </a:ext>
            </a:extLst>
          </p:cNvPr>
          <p:cNvSpPr/>
          <p:nvPr userDrawn="1"/>
        </p:nvSpPr>
        <p:spPr>
          <a:xfrm rot="2700000">
            <a:off x="8197499" y="4814646"/>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a:latin typeface="Verdana" panose="020B0604030504040204" pitchFamily="34" charset="0"/>
            </a:endParaRPr>
          </a:p>
        </p:txBody>
      </p:sp>
      <p:sp>
        <p:nvSpPr>
          <p:cNvPr id="35" name="Прямоугольный треугольник 34">
            <a:extLst>
              <a:ext uri="{FF2B5EF4-FFF2-40B4-BE49-F238E27FC236}">
                <a16:creationId xmlns:a16="http://schemas.microsoft.com/office/drawing/2014/main" xmlns="" id="{EE92659F-A9BF-F24C-A3D8-2B5515B4BC1D}"/>
              </a:ext>
            </a:extLst>
          </p:cNvPr>
          <p:cNvSpPr/>
          <p:nvPr userDrawn="1"/>
        </p:nvSpPr>
        <p:spPr>
          <a:xfrm rot="18900000" flipH="1">
            <a:off x="8508648" y="4814646"/>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a:latin typeface="Verdana" panose="020B0604030504040204" pitchFamily="34" charset="0"/>
            </a:endParaRPr>
          </a:p>
        </p:txBody>
      </p:sp>
    </p:spTree>
    <p:extLst>
      <p:ext uri="{BB962C8B-B14F-4D97-AF65-F5344CB8AC3E}">
        <p14:creationId xmlns:p14="http://schemas.microsoft.com/office/powerpoint/2010/main" val="2534885767"/>
      </p:ext>
    </p:extLst>
  </p:cSld>
  <p:clrMap bg1="lt1" tx1="dk1" bg2="lt2" tx2="dk2" accent1="accent1" accent2="accent2" accent3="accent3" accent4="accent4" accent5="accent5" accent6="accent6" hlink="hlink" folHlink="folHlink"/>
  <p:sldLayoutIdLst>
    <p:sldLayoutId id="2147483725" r:id="rId1"/>
  </p:sldLayoutIdLst>
  <p:hf sldNum="0" hdr="0" dt="0"/>
  <p:txStyles>
    <p:titleStyle>
      <a:lvl1pPr algn="l" defTabSz="685800" rtl="0" eaLnBrk="1" latinLnBrk="0" hangingPunct="1">
        <a:lnSpc>
          <a:spcPct val="90000"/>
        </a:lnSpc>
        <a:spcBef>
          <a:spcPct val="0"/>
        </a:spcBef>
        <a:buNone/>
        <a:defRPr sz="3300" b="0" i="0" kern="1200">
          <a:solidFill>
            <a:schemeClr val="tx1"/>
          </a:solidFill>
          <a:latin typeface="Verdana" panose="020B060403050404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Verdana" panose="020B060403050404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Verdana" panose="020B060403050404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Verdana" panose="020B060403050404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panose="020B060403050404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46" userDrawn="1">
          <p15:clr>
            <a:srgbClr val="F26B43"/>
          </p15:clr>
        </p15:guide>
        <p15:guide id="3" orient="horz" pos="3072" userDrawn="1">
          <p15:clr>
            <a:srgbClr val="F26B43"/>
          </p15:clr>
        </p15:guide>
        <p15:guide id="4" pos="158" userDrawn="1">
          <p15:clr>
            <a:srgbClr val="F26B43"/>
          </p15:clr>
        </p15:guide>
        <p15:guide id="5" pos="5602" userDrawn="1">
          <p15:clr>
            <a:srgbClr val="F26B43"/>
          </p15:clr>
        </p15:guide>
        <p15:guide id="6" pos="998" userDrawn="1">
          <p15:clr>
            <a:srgbClr val="F26B43"/>
          </p15:clr>
        </p15:guide>
        <p15:guide id="7" pos="1088" userDrawn="1">
          <p15:clr>
            <a:srgbClr val="F26B43"/>
          </p15:clr>
        </p15:guide>
        <p15:guide id="8" pos="1905" userDrawn="1">
          <p15:clr>
            <a:srgbClr val="F26B43"/>
          </p15:clr>
        </p15:guide>
        <p15:guide id="9" pos="1995" userDrawn="1">
          <p15:clr>
            <a:srgbClr val="F26B43"/>
          </p15:clr>
        </p15:guide>
        <p15:guide id="10" pos="3765" userDrawn="1">
          <p15:clr>
            <a:srgbClr val="F26B43"/>
          </p15:clr>
        </p15:guide>
        <p15:guide id="11" pos="3855" userDrawn="1">
          <p15:clr>
            <a:srgbClr val="F26B43"/>
          </p15:clr>
        </p15:guide>
        <p15:guide id="12" pos="4672" userDrawn="1">
          <p15:clr>
            <a:srgbClr val="F26B43"/>
          </p15:clr>
        </p15:guide>
        <p15:guide id="13" pos="4762" userDrawn="1">
          <p15:clr>
            <a:srgbClr val="F26B43"/>
          </p15:clr>
        </p15:guide>
        <p15:guide id="14" pos="2835" userDrawn="1">
          <p15:clr>
            <a:srgbClr val="F26B43"/>
          </p15:clr>
        </p15:guide>
        <p15:guide id="15" pos="2925" userDrawn="1">
          <p15:clr>
            <a:srgbClr val="F26B43"/>
          </p15:clr>
        </p15:guide>
        <p15:guide id="16" orient="horz" pos="1575" userDrawn="1">
          <p15:clr>
            <a:srgbClr val="F26B43"/>
          </p15:clr>
        </p15:guide>
        <p15:guide id="17" orient="horz" pos="1665" userDrawn="1">
          <p15:clr>
            <a:srgbClr val="F26B43"/>
          </p15:clr>
        </p15:guide>
        <p15:guide id="18" orient="horz" pos="2754" userDrawn="1">
          <p15:clr>
            <a:srgbClr val="F26B43"/>
          </p15:clr>
        </p15:guide>
        <p15:guide id="19" orient="horz" pos="463" userDrawn="1">
          <p15:clr>
            <a:srgbClr val="F26B43"/>
          </p15:clr>
        </p15:guide>
        <p15:guide id="20" orient="horz" pos="554" userDrawn="1">
          <p15:clr>
            <a:srgbClr val="F26B43"/>
          </p15:clr>
        </p15:guide>
        <p15:guide id="21" orient="horz" pos="1030" userDrawn="1">
          <p15:clr>
            <a:srgbClr val="F26B43"/>
          </p15:clr>
        </p15:guide>
        <p15:guide id="22" orient="horz" pos="1121" userDrawn="1">
          <p15:clr>
            <a:srgbClr val="F26B43"/>
          </p15:clr>
        </p15:guide>
        <p15:guide id="23" orient="horz" pos="2119" userDrawn="1">
          <p15:clr>
            <a:srgbClr val="F26B43"/>
          </p15:clr>
        </p15:guide>
        <p15:guide id="24" orient="horz" pos="2210" userDrawn="1">
          <p15:clr>
            <a:srgbClr val="F26B43"/>
          </p15:clr>
        </p15:guide>
        <p15:guide id="25" orient="horz" pos="266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 name="Рисунок 32">
            <a:extLst>
              <a:ext uri="{FF2B5EF4-FFF2-40B4-BE49-F238E27FC236}">
                <a16:creationId xmlns:a16="http://schemas.microsoft.com/office/drawing/2014/main" xmlns="" id="{739B5E8E-2330-3541-A7CD-D8B4CD92D2CD}"/>
              </a:ext>
            </a:extLst>
          </p:cNvPr>
          <p:cNvPicPr>
            <a:picLocks noChangeAspect="1"/>
          </p:cNvPicPr>
          <p:nvPr userDrawn="1"/>
        </p:nvPicPr>
        <p:blipFill>
          <a:blip r:embed="rId3"/>
          <a:srcRect/>
          <a:stretch/>
        </p:blipFill>
        <p:spPr>
          <a:xfrm>
            <a:off x="0" y="635"/>
            <a:ext cx="9141742" cy="5142230"/>
          </a:xfrm>
          <a:prstGeom prst="rect">
            <a:avLst/>
          </a:prstGeom>
        </p:spPr>
      </p:pic>
      <p:pic>
        <p:nvPicPr>
          <p:cNvPr id="32" name="Рисунок 31">
            <a:extLst>
              <a:ext uri="{FF2B5EF4-FFF2-40B4-BE49-F238E27FC236}">
                <a16:creationId xmlns:a16="http://schemas.microsoft.com/office/drawing/2014/main" xmlns="" id="{5B072BFC-5658-894F-B74A-1097B801E859}"/>
              </a:ext>
            </a:extLst>
          </p:cNvPr>
          <p:cNvPicPr>
            <a:picLocks noChangeAspect="1"/>
          </p:cNvPicPr>
          <p:nvPr userDrawn="1"/>
        </p:nvPicPr>
        <p:blipFill>
          <a:blip r:embed="rId4"/>
          <a:stretch>
            <a:fillRect/>
          </a:stretch>
        </p:blipFill>
        <p:spPr>
          <a:xfrm>
            <a:off x="8446911" y="231775"/>
            <a:ext cx="446902" cy="238813"/>
          </a:xfrm>
          <a:prstGeom prst="rect">
            <a:avLst/>
          </a:prstGeom>
        </p:spPr>
      </p:pic>
      <p:grpSp>
        <p:nvGrpSpPr>
          <p:cNvPr id="14" name="Группа 13">
            <a:extLst>
              <a:ext uri="{FF2B5EF4-FFF2-40B4-BE49-F238E27FC236}">
                <a16:creationId xmlns:a16="http://schemas.microsoft.com/office/drawing/2014/main" xmlns="" id="{CBE73EDD-3398-5C42-BF90-B43DE2C4B5FD}"/>
              </a:ext>
            </a:extLst>
          </p:cNvPr>
          <p:cNvGrpSpPr/>
          <p:nvPr userDrawn="1"/>
        </p:nvGrpSpPr>
        <p:grpSpPr>
          <a:xfrm>
            <a:off x="8785224" y="4817951"/>
            <a:ext cx="107950" cy="80010"/>
            <a:chOff x="8785225" y="5187950"/>
            <a:chExt cx="107950" cy="88900"/>
          </a:xfrm>
        </p:grpSpPr>
        <p:cxnSp>
          <p:nvCxnSpPr>
            <p:cNvPr id="15" name="Прямая соединительная линия 14">
              <a:extLst>
                <a:ext uri="{FF2B5EF4-FFF2-40B4-BE49-F238E27FC236}">
                  <a16:creationId xmlns:a16="http://schemas.microsoft.com/office/drawing/2014/main" xmlns="" id="{41F350B1-10EB-D34D-9E4C-8BBF3B422753}"/>
                </a:ext>
              </a:extLst>
            </p:cNvPr>
            <p:cNvCxnSpPr/>
            <p:nvPr userDrawn="1"/>
          </p:nvCxnSpPr>
          <p:spPr>
            <a:xfrm>
              <a:off x="8785225" y="51879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xmlns="" id="{13BA3BE8-2545-604C-93FB-83E74FD1899F}"/>
                </a:ext>
              </a:extLst>
            </p:cNvPr>
            <p:cNvCxnSpPr/>
            <p:nvPr userDrawn="1"/>
          </p:nvCxnSpPr>
          <p:spPr>
            <a:xfrm>
              <a:off x="8785225" y="523240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xmlns="" id="{E29BBE7E-AD8E-854A-ABF1-7F27CC726AEA}"/>
                </a:ext>
              </a:extLst>
            </p:cNvPr>
            <p:cNvCxnSpPr/>
            <p:nvPr userDrawn="1"/>
          </p:nvCxnSpPr>
          <p:spPr>
            <a:xfrm>
              <a:off x="8785225" y="52768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grpSp>
      <p:sp>
        <p:nvSpPr>
          <p:cNvPr id="18" name="Управляющая кнопка: настраиваемая 17">
            <a:hlinkClick r:id="rId5" action="ppaction://hlinksldjump" highlightClick="1"/>
            <a:extLst>
              <a:ext uri="{FF2B5EF4-FFF2-40B4-BE49-F238E27FC236}">
                <a16:creationId xmlns:a16="http://schemas.microsoft.com/office/drawing/2014/main" xmlns="" id="{DF9B24CC-281B-0346-9C84-32A2EA7F08A8}"/>
              </a:ext>
            </a:extLst>
          </p:cNvPr>
          <p:cNvSpPr/>
          <p:nvPr userDrawn="1"/>
        </p:nvSpPr>
        <p:spPr>
          <a:xfrm>
            <a:off x="8730682" y="4751512"/>
            <a:ext cx="216891" cy="212883"/>
          </a:xfrm>
          <a:prstGeom prst="actionButtonBlank">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latin typeface="Verdana" panose="020B0604030504040204" pitchFamily="34" charset="0"/>
            </a:endParaRPr>
          </a:p>
        </p:txBody>
      </p:sp>
      <p:sp>
        <p:nvSpPr>
          <p:cNvPr id="19" name="Управляющая кнопка: далее 18">
            <a:hlinkClick r:id="" action="ppaction://hlinkshowjump?jump=nextslide" highlightClick="1"/>
            <a:extLst>
              <a:ext uri="{FF2B5EF4-FFF2-40B4-BE49-F238E27FC236}">
                <a16:creationId xmlns:a16="http://schemas.microsoft.com/office/drawing/2014/main" xmlns="" id="{9D8227D0-0A0B-E846-A649-A91E3C6BB577}"/>
              </a:ext>
            </a:extLst>
          </p:cNvPr>
          <p:cNvSpPr/>
          <p:nvPr userDrawn="1"/>
        </p:nvSpPr>
        <p:spPr>
          <a:xfrm>
            <a:off x="8515507" y="4751513"/>
            <a:ext cx="162993" cy="212883"/>
          </a:xfrm>
          <a:prstGeom prst="actionButtonForwardNext">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solidFill>
                <a:schemeClr val="lt1"/>
              </a:solidFill>
              <a:latin typeface="Verdana" panose="020B0604030504040204" pitchFamily="34" charset="0"/>
            </a:endParaRPr>
          </a:p>
        </p:txBody>
      </p:sp>
      <p:sp>
        <p:nvSpPr>
          <p:cNvPr id="20" name="Управляющая кнопка: назад 19">
            <a:hlinkClick r:id="" action="ppaction://hlinkshowjump?jump=previousslide" highlightClick="1"/>
            <a:extLst>
              <a:ext uri="{FF2B5EF4-FFF2-40B4-BE49-F238E27FC236}">
                <a16:creationId xmlns:a16="http://schemas.microsoft.com/office/drawing/2014/main" xmlns="" id="{58896F4D-025C-AB4D-9292-ECFF525E9450}"/>
              </a:ext>
            </a:extLst>
          </p:cNvPr>
          <p:cNvSpPr/>
          <p:nvPr userDrawn="1"/>
        </p:nvSpPr>
        <p:spPr>
          <a:xfrm>
            <a:off x="8108810" y="4751514"/>
            <a:ext cx="174526" cy="212882"/>
          </a:xfrm>
          <a:prstGeom prst="actionButtonBackPrevious">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noFill/>
              <a:latin typeface="Verdana" panose="020B0604030504040204" pitchFamily="34" charset="0"/>
            </a:endParaRPr>
          </a:p>
        </p:txBody>
      </p:sp>
      <p:sp>
        <p:nvSpPr>
          <p:cNvPr id="21" name="Slide Number Placeholder 5">
            <a:extLst>
              <a:ext uri="{FF2B5EF4-FFF2-40B4-BE49-F238E27FC236}">
                <a16:creationId xmlns:a16="http://schemas.microsoft.com/office/drawing/2014/main" xmlns="" id="{7DEAD185-6120-0C47-ABB0-958D7E54567C}"/>
              </a:ext>
            </a:extLst>
          </p:cNvPr>
          <p:cNvSpPr txBox="1">
            <a:spLocks/>
          </p:cNvSpPr>
          <p:nvPr userDrawn="1"/>
        </p:nvSpPr>
        <p:spPr>
          <a:xfrm>
            <a:off x="8283336" y="4787556"/>
            <a:ext cx="228194" cy="122765"/>
          </a:xfrm>
          <a:prstGeom prst="rect">
            <a:avLst/>
          </a:prstGeom>
        </p:spPr>
        <p:txBody>
          <a:bodyPr wrap="none" lIns="0" tIns="0" rIns="0" bIns="0"/>
          <a:lstStyle>
            <a:defPPr>
              <a:defRPr lang="en-US"/>
            </a:defPPr>
            <a:lvl1pPr marL="0" algn="ctr" defTabSz="457200" rtl="0" eaLnBrk="1" latinLnBrk="0" hangingPunct="1">
              <a:defRPr sz="900" b="0" i="0" kern="1200">
                <a:solidFill>
                  <a:schemeClr val="tx1"/>
                </a:solidFill>
                <a:latin typeface="Verdana" panose="020B060403050404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C6C072-7E7B-5242-8C66-C9CA993673A6}" type="slidenum">
              <a:rPr lang="ru-RU" smtClean="0"/>
              <a:pPr/>
              <a:t>‹#›</a:t>
            </a:fld>
            <a:endParaRPr lang="ru-RU" dirty="0"/>
          </a:p>
        </p:txBody>
      </p:sp>
      <p:sp>
        <p:nvSpPr>
          <p:cNvPr id="34" name="Прямоугольный треугольник 33">
            <a:extLst>
              <a:ext uri="{FF2B5EF4-FFF2-40B4-BE49-F238E27FC236}">
                <a16:creationId xmlns:a16="http://schemas.microsoft.com/office/drawing/2014/main" xmlns="" id="{8A51D3E6-0B28-1742-93D9-7D9651648AED}"/>
              </a:ext>
            </a:extLst>
          </p:cNvPr>
          <p:cNvSpPr/>
          <p:nvPr userDrawn="1"/>
        </p:nvSpPr>
        <p:spPr>
          <a:xfrm rot="2700000">
            <a:off x="8197499" y="4814646"/>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a:latin typeface="Verdana" panose="020B0604030504040204" pitchFamily="34" charset="0"/>
            </a:endParaRPr>
          </a:p>
        </p:txBody>
      </p:sp>
      <p:sp>
        <p:nvSpPr>
          <p:cNvPr id="35" name="Прямоугольный треугольник 34">
            <a:extLst>
              <a:ext uri="{FF2B5EF4-FFF2-40B4-BE49-F238E27FC236}">
                <a16:creationId xmlns:a16="http://schemas.microsoft.com/office/drawing/2014/main" xmlns="" id="{EE92659F-A9BF-F24C-A3D8-2B5515B4BC1D}"/>
              </a:ext>
            </a:extLst>
          </p:cNvPr>
          <p:cNvSpPr/>
          <p:nvPr userDrawn="1"/>
        </p:nvSpPr>
        <p:spPr>
          <a:xfrm rot="18900000" flipH="1">
            <a:off x="8508648" y="4814646"/>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a:latin typeface="Verdana" panose="020B0604030504040204" pitchFamily="34" charset="0"/>
            </a:endParaRPr>
          </a:p>
        </p:txBody>
      </p:sp>
    </p:spTree>
    <p:extLst>
      <p:ext uri="{BB962C8B-B14F-4D97-AF65-F5344CB8AC3E}">
        <p14:creationId xmlns:p14="http://schemas.microsoft.com/office/powerpoint/2010/main" val="833151357"/>
      </p:ext>
    </p:extLst>
  </p:cSld>
  <p:clrMap bg1="lt1" tx1="dk1" bg2="lt2" tx2="dk2" accent1="accent1" accent2="accent2" accent3="accent3" accent4="accent4" accent5="accent5" accent6="accent6" hlink="hlink" folHlink="folHlink"/>
  <p:sldLayoutIdLst>
    <p:sldLayoutId id="2147483722" r:id="rId1"/>
  </p:sldLayoutIdLst>
  <p:hf sldNum="0" hdr="0" dt="0"/>
  <p:txStyles>
    <p:titleStyle>
      <a:lvl1pPr algn="l" defTabSz="685800" rtl="0" eaLnBrk="1" latinLnBrk="0" hangingPunct="1">
        <a:lnSpc>
          <a:spcPct val="90000"/>
        </a:lnSpc>
        <a:spcBef>
          <a:spcPct val="0"/>
        </a:spcBef>
        <a:buNone/>
        <a:defRPr sz="3300" b="0" i="0" kern="1200">
          <a:solidFill>
            <a:schemeClr val="tx1"/>
          </a:solidFill>
          <a:latin typeface="Verdana" panose="020B060403050404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Verdana" panose="020B060403050404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Verdana" panose="020B060403050404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Verdana" panose="020B060403050404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panose="020B060403050404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46" userDrawn="1">
          <p15:clr>
            <a:srgbClr val="F26B43"/>
          </p15:clr>
        </p15:guide>
        <p15:guide id="3" orient="horz" pos="3072" userDrawn="1">
          <p15:clr>
            <a:srgbClr val="F26B43"/>
          </p15:clr>
        </p15:guide>
        <p15:guide id="4" pos="158" userDrawn="1">
          <p15:clr>
            <a:srgbClr val="F26B43"/>
          </p15:clr>
        </p15:guide>
        <p15:guide id="5" pos="5602" userDrawn="1">
          <p15:clr>
            <a:srgbClr val="F26B43"/>
          </p15:clr>
        </p15:guide>
        <p15:guide id="6" pos="998" userDrawn="1">
          <p15:clr>
            <a:srgbClr val="F26B43"/>
          </p15:clr>
        </p15:guide>
        <p15:guide id="7" pos="1088" userDrawn="1">
          <p15:clr>
            <a:srgbClr val="F26B43"/>
          </p15:clr>
        </p15:guide>
        <p15:guide id="8" pos="1905" userDrawn="1">
          <p15:clr>
            <a:srgbClr val="F26B43"/>
          </p15:clr>
        </p15:guide>
        <p15:guide id="9" pos="1995" userDrawn="1">
          <p15:clr>
            <a:srgbClr val="F26B43"/>
          </p15:clr>
        </p15:guide>
        <p15:guide id="10" pos="3765" userDrawn="1">
          <p15:clr>
            <a:srgbClr val="F26B43"/>
          </p15:clr>
        </p15:guide>
        <p15:guide id="11" pos="3855" userDrawn="1">
          <p15:clr>
            <a:srgbClr val="F26B43"/>
          </p15:clr>
        </p15:guide>
        <p15:guide id="12" pos="4672" userDrawn="1">
          <p15:clr>
            <a:srgbClr val="F26B43"/>
          </p15:clr>
        </p15:guide>
        <p15:guide id="13" pos="4762" userDrawn="1">
          <p15:clr>
            <a:srgbClr val="F26B43"/>
          </p15:clr>
        </p15:guide>
        <p15:guide id="14" pos="2835" userDrawn="1">
          <p15:clr>
            <a:srgbClr val="F26B43"/>
          </p15:clr>
        </p15:guide>
        <p15:guide id="15" pos="2925" userDrawn="1">
          <p15:clr>
            <a:srgbClr val="F26B43"/>
          </p15:clr>
        </p15:guide>
        <p15:guide id="16" orient="horz" pos="1575" userDrawn="1">
          <p15:clr>
            <a:srgbClr val="F26B43"/>
          </p15:clr>
        </p15:guide>
        <p15:guide id="17" orient="horz" pos="1665" userDrawn="1">
          <p15:clr>
            <a:srgbClr val="F26B43"/>
          </p15:clr>
        </p15:guide>
        <p15:guide id="18" orient="horz" pos="2754" userDrawn="1">
          <p15:clr>
            <a:srgbClr val="F26B43"/>
          </p15:clr>
        </p15:guide>
        <p15:guide id="19" orient="horz" pos="463" userDrawn="1">
          <p15:clr>
            <a:srgbClr val="F26B43"/>
          </p15:clr>
        </p15:guide>
        <p15:guide id="20" orient="horz" pos="554" userDrawn="1">
          <p15:clr>
            <a:srgbClr val="F26B43"/>
          </p15:clr>
        </p15:guide>
        <p15:guide id="21" orient="horz" pos="1030" userDrawn="1">
          <p15:clr>
            <a:srgbClr val="F26B43"/>
          </p15:clr>
        </p15:guide>
        <p15:guide id="22" orient="horz" pos="1121" userDrawn="1">
          <p15:clr>
            <a:srgbClr val="F26B43"/>
          </p15:clr>
        </p15:guide>
        <p15:guide id="23" orient="horz" pos="2119" userDrawn="1">
          <p15:clr>
            <a:srgbClr val="F26B43"/>
          </p15:clr>
        </p15:guide>
        <p15:guide id="24" orient="horz" pos="2210" userDrawn="1">
          <p15:clr>
            <a:srgbClr val="F26B43"/>
          </p15:clr>
        </p15:guide>
        <p15:guide id="25" orient="horz" pos="266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 name="Рисунок 32">
            <a:extLst>
              <a:ext uri="{FF2B5EF4-FFF2-40B4-BE49-F238E27FC236}">
                <a16:creationId xmlns:a16="http://schemas.microsoft.com/office/drawing/2014/main" xmlns="" id="{739B5E8E-2330-3541-A7CD-D8B4CD92D2CD}"/>
              </a:ext>
            </a:extLst>
          </p:cNvPr>
          <p:cNvPicPr>
            <a:picLocks noChangeAspect="1"/>
          </p:cNvPicPr>
          <p:nvPr userDrawn="1"/>
        </p:nvPicPr>
        <p:blipFill>
          <a:blip r:embed="rId3"/>
          <a:srcRect/>
          <a:stretch/>
        </p:blipFill>
        <p:spPr>
          <a:xfrm>
            <a:off x="0" y="635"/>
            <a:ext cx="9141742" cy="5142229"/>
          </a:xfrm>
          <a:prstGeom prst="rect">
            <a:avLst/>
          </a:prstGeom>
        </p:spPr>
      </p:pic>
      <p:grpSp>
        <p:nvGrpSpPr>
          <p:cNvPr id="22" name="Группа 21">
            <a:extLst>
              <a:ext uri="{FF2B5EF4-FFF2-40B4-BE49-F238E27FC236}">
                <a16:creationId xmlns:a16="http://schemas.microsoft.com/office/drawing/2014/main" xmlns="" id="{1CFC0947-CCDE-8C46-B6FF-6AE4C1E5842D}"/>
              </a:ext>
            </a:extLst>
          </p:cNvPr>
          <p:cNvGrpSpPr/>
          <p:nvPr userDrawn="1"/>
        </p:nvGrpSpPr>
        <p:grpSpPr>
          <a:xfrm>
            <a:off x="8785224" y="4817951"/>
            <a:ext cx="107950" cy="80010"/>
            <a:chOff x="8785225" y="5187950"/>
            <a:chExt cx="107950" cy="88900"/>
          </a:xfrm>
        </p:grpSpPr>
        <p:cxnSp>
          <p:nvCxnSpPr>
            <p:cNvPr id="23" name="Прямая соединительная линия 22">
              <a:extLst>
                <a:ext uri="{FF2B5EF4-FFF2-40B4-BE49-F238E27FC236}">
                  <a16:creationId xmlns:a16="http://schemas.microsoft.com/office/drawing/2014/main" xmlns="" id="{7A63C39A-D50F-D04D-84A8-E3A2BF62EE12}"/>
                </a:ext>
              </a:extLst>
            </p:cNvPr>
            <p:cNvCxnSpPr/>
            <p:nvPr userDrawn="1"/>
          </p:nvCxnSpPr>
          <p:spPr>
            <a:xfrm>
              <a:off x="8785225" y="51879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xmlns="" id="{AE32D942-8F72-F242-AC9A-3FB17E89F9D9}"/>
                </a:ext>
              </a:extLst>
            </p:cNvPr>
            <p:cNvCxnSpPr/>
            <p:nvPr userDrawn="1"/>
          </p:nvCxnSpPr>
          <p:spPr>
            <a:xfrm>
              <a:off x="8785225" y="523240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xmlns="" id="{0030EF87-42AB-4A40-831F-4E7FC2580F6F}"/>
                </a:ext>
              </a:extLst>
            </p:cNvPr>
            <p:cNvCxnSpPr/>
            <p:nvPr userDrawn="1"/>
          </p:nvCxnSpPr>
          <p:spPr>
            <a:xfrm>
              <a:off x="8785225" y="5276850"/>
              <a:ext cx="107950" cy="0"/>
            </a:xfrm>
            <a:prstGeom prst="line">
              <a:avLst/>
            </a:prstGeom>
            <a:ln w="15875">
              <a:solidFill>
                <a:srgbClr val="FF8400"/>
              </a:solidFill>
            </a:ln>
          </p:spPr>
          <p:style>
            <a:lnRef idx="1">
              <a:schemeClr val="accent1"/>
            </a:lnRef>
            <a:fillRef idx="0">
              <a:schemeClr val="accent1"/>
            </a:fillRef>
            <a:effectRef idx="0">
              <a:schemeClr val="accent1"/>
            </a:effectRef>
            <a:fontRef idx="minor">
              <a:schemeClr val="tx1"/>
            </a:fontRef>
          </p:style>
        </p:cxnSp>
      </p:grpSp>
      <p:sp>
        <p:nvSpPr>
          <p:cNvPr id="26" name="Управляющая кнопка: настраиваемая 25">
            <a:hlinkClick r:id="rId4" action="ppaction://hlinksldjump" highlightClick="1"/>
            <a:extLst>
              <a:ext uri="{FF2B5EF4-FFF2-40B4-BE49-F238E27FC236}">
                <a16:creationId xmlns:a16="http://schemas.microsoft.com/office/drawing/2014/main" xmlns="" id="{F392BA44-55A7-4E48-A3EC-3168579F23E5}"/>
              </a:ext>
            </a:extLst>
          </p:cNvPr>
          <p:cNvSpPr/>
          <p:nvPr userDrawn="1"/>
        </p:nvSpPr>
        <p:spPr>
          <a:xfrm>
            <a:off x="8730682" y="4751512"/>
            <a:ext cx="216891" cy="212883"/>
          </a:xfrm>
          <a:prstGeom prst="actionButtonBlank">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latin typeface="Verdana" panose="020B0604030504040204" pitchFamily="34" charset="0"/>
            </a:endParaRPr>
          </a:p>
        </p:txBody>
      </p:sp>
      <p:sp>
        <p:nvSpPr>
          <p:cNvPr id="28" name="Управляющая кнопка: назад 27">
            <a:hlinkClick r:id="" action="ppaction://hlinkshowjump?jump=previousslide" highlightClick="1"/>
            <a:extLst>
              <a:ext uri="{FF2B5EF4-FFF2-40B4-BE49-F238E27FC236}">
                <a16:creationId xmlns:a16="http://schemas.microsoft.com/office/drawing/2014/main" xmlns="" id="{AC5FDB91-002E-894F-BD5C-DE72B969A7C1}"/>
              </a:ext>
            </a:extLst>
          </p:cNvPr>
          <p:cNvSpPr/>
          <p:nvPr userDrawn="1"/>
        </p:nvSpPr>
        <p:spPr>
          <a:xfrm>
            <a:off x="8108810" y="4751514"/>
            <a:ext cx="174526" cy="212882"/>
          </a:xfrm>
          <a:prstGeom prst="actionButtonBackPrevious">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a:noFill/>
              <a:latin typeface="Verdana" panose="020B0604030504040204" pitchFamily="34" charset="0"/>
            </a:endParaRPr>
          </a:p>
        </p:txBody>
      </p:sp>
      <p:sp>
        <p:nvSpPr>
          <p:cNvPr id="29" name="Slide Number Placeholder 5">
            <a:extLst>
              <a:ext uri="{FF2B5EF4-FFF2-40B4-BE49-F238E27FC236}">
                <a16:creationId xmlns:a16="http://schemas.microsoft.com/office/drawing/2014/main" xmlns="" id="{C429ED30-2602-CF4D-B280-BF2573DEA7FB}"/>
              </a:ext>
            </a:extLst>
          </p:cNvPr>
          <p:cNvSpPr txBox="1">
            <a:spLocks/>
          </p:cNvSpPr>
          <p:nvPr userDrawn="1"/>
        </p:nvSpPr>
        <p:spPr>
          <a:xfrm>
            <a:off x="8283336" y="4787556"/>
            <a:ext cx="228194" cy="122765"/>
          </a:xfrm>
          <a:prstGeom prst="rect">
            <a:avLst/>
          </a:prstGeom>
        </p:spPr>
        <p:txBody>
          <a:bodyPr wrap="none" lIns="0" tIns="0" rIns="0" bIns="0"/>
          <a:lstStyle>
            <a:defPPr>
              <a:defRPr lang="en-US"/>
            </a:defPPr>
            <a:lvl1pPr marL="0" algn="ctr" defTabSz="457200" rtl="0" eaLnBrk="1" latinLnBrk="0" hangingPunct="1">
              <a:defRPr sz="900" b="0" i="0" kern="1200">
                <a:solidFill>
                  <a:schemeClr val="tx1"/>
                </a:solidFill>
                <a:latin typeface="Verdana" panose="020B060403050404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BC6C072-7E7B-5242-8C66-C9CA993673A6}" type="slidenum">
              <a:rPr lang="ru-RU" smtClean="0"/>
              <a:pPr/>
              <a:t>‹#›</a:t>
            </a:fld>
            <a:endParaRPr lang="ru-RU" dirty="0"/>
          </a:p>
        </p:txBody>
      </p:sp>
      <p:sp>
        <p:nvSpPr>
          <p:cNvPr id="30" name="Прямоугольный треугольник 29">
            <a:extLst>
              <a:ext uri="{FF2B5EF4-FFF2-40B4-BE49-F238E27FC236}">
                <a16:creationId xmlns:a16="http://schemas.microsoft.com/office/drawing/2014/main" xmlns="" id="{A3B48D6C-4FD6-DF46-99F7-CE32DE56D52D}"/>
              </a:ext>
            </a:extLst>
          </p:cNvPr>
          <p:cNvSpPr/>
          <p:nvPr userDrawn="1"/>
        </p:nvSpPr>
        <p:spPr>
          <a:xfrm rot="2700000">
            <a:off x="8197499" y="4814646"/>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0" i="0">
              <a:latin typeface="Verdana" panose="020B0604030504040204" pitchFamily="34" charset="0"/>
            </a:endParaRPr>
          </a:p>
        </p:txBody>
      </p:sp>
      <p:pic>
        <p:nvPicPr>
          <p:cNvPr id="12" name="Рисунок 11">
            <a:extLst>
              <a:ext uri="{FF2B5EF4-FFF2-40B4-BE49-F238E27FC236}">
                <a16:creationId xmlns:a16="http://schemas.microsoft.com/office/drawing/2014/main" xmlns="" id="{C568E55A-6F16-224F-A841-59E939A78275}"/>
              </a:ext>
            </a:extLst>
          </p:cNvPr>
          <p:cNvPicPr>
            <a:picLocks noChangeAspect="1"/>
          </p:cNvPicPr>
          <p:nvPr userDrawn="1"/>
        </p:nvPicPr>
        <p:blipFill>
          <a:blip r:embed="rId5"/>
          <a:stretch>
            <a:fillRect/>
          </a:stretch>
        </p:blipFill>
        <p:spPr>
          <a:xfrm>
            <a:off x="6119810" y="231775"/>
            <a:ext cx="2773363" cy="426075"/>
          </a:xfrm>
          <a:prstGeom prst="rect">
            <a:avLst/>
          </a:prstGeom>
        </p:spPr>
      </p:pic>
    </p:spTree>
    <p:extLst>
      <p:ext uri="{BB962C8B-B14F-4D97-AF65-F5344CB8AC3E}">
        <p14:creationId xmlns:p14="http://schemas.microsoft.com/office/powerpoint/2010/main" val="3202254998"/>
      </p:ext>
    </p:extLst>
  </p:cSld>
  <p:clrMap bg1="lt1" tx1="dk1" bg2="lt2" tx2="dk2" accent1="accent1" accent2="accent2" accent3="accent3" accent4="accent4" accent5="accent5" accent6="accent6" hlink="hlink" folHlink="folHlink"/>
  <p:sldLayoutIdLst>
    <p:sldLayoutId id="2147483699" r:id="rId1"/>
  </p:sldLayoutIdLst>
  <p:hf sldNum="0" hdr="0" dt="0"/>
  <p:txStyles>
    <p:titleStyle>
      <a:lvl1pPr algn="l" defTabSz="685800" rtl="0" eaLnBrk="1" latinLnBrk="0" hangingPunct="1">
        <a:lnSpc>
          <a:spcPct val="90000"/>
        </a:lnSpc>
        <a:spcBef>
          <a:spcPct val="0"/>
        </a:spcBef>
        <a:buNone/>
        <a:defRPr sz="3300" b="0" i="0" kern="1200">
          <a:solidFill>
            <a:schemeClr val="tx1"/>
          </a:solidFill>
          <a:latin typeface="Verdana" panose="020B060403050404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Verdana" panose="020B060403050404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Verdana" panose="020B060403050404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Verdana" panose="020B060403050404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panose="020B060403050404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46" userDrawn="1">
          <p15:clr>
            <a:srgbClr val="F26B43"/>
          </p15:clr>
        </p15:guide>
        <p15:guide id="3" orient="horz" pos="3072" userDrawn="1">
          <p15:clr>
            <a:srgbClr val="F26B43"/>
          </p15:clr>
        </p15:guide>
        <p15:guide id="4" pos="158" userDrawn="1">
          <p15:clr>
            <a:srgbClr val="F26B43"/>
          </p15:clr>
        </p15:guide>
        <p15:guide id="5" pos="5602" userDrawn="1">
          <p15:clr>
            <a:srgbClr val="F26B43"/>
          </p15:clr>
        </p15:guide>
        <p15:guide id="6" pos="998" userDrawn="1">
          <p15:clr>
            <a:srgbClr val="F26B43"/>
          </p15:clr>
        </p15:guide>
        <p15:guide id="7" pos="1088" userDrawn="1">
          <p15:clr>
            <a:srgbClr val="F26B43"/>
          </p15:clr>
        </p15:guide>
        <p15:guide id="8" pos="1905" userDrawn="1">
          <p15:clr>
            <a:srgbClr val="F26B43"/>
          </p15:clr>
        </p15:guide>
        <p15:guide id="9" pos="1995" userDrawn="1">
          <p15:clr>
            <a:srgbClr val="F26B43"/>
          </p15:clr>
        </p15:guide>
        <p15:guide id="10" pos="3765" userDrawn="1">
          <p15:clr>
            <a:srgbClr val="F26B43"/>
          </p15:clr>
        </p15:guide>
        <p15:guide id="11" pos="3855" userDrawn="1">
          <p15:clr>
            <a:srgbClr val="F26B43"/>
          </p15:clr>
        </p15:guide>
        <p15:guide id="12" pos="4672" userDrawn="1">
          <p15:clr>
            <a:srgbClr val="F26B43"/>
          </p15:clr>
        </p15:guide>
        <p15:guide id="13" pos="4762" userDrawn="1">
          <p15:clr>
            <a:srgbClr val="F26B43"/>
          </p15:clr>
        </p15:guide>
        <p15:guide id="14" pos="2835" userDrawn="1">
          <p15:clr>
            <a:srgbClr val="F26B43"/>
          </p15:clr>
        </p15:guide>
        <p15:guide id="15" pos="2925" userDrawn="1">
          <p15:clr>
            <a:srgbClr val="F26B43"/>
          </p15:clr>
        </p15:guide>
        <p15:guide id="16" orient="horz" pos="1575" userDrawn="1">
          <p15:clr>
            <a:srgbClr val="F26B43"/>
          </p15:clr>
        </p15:guide>
        <p15:guide id="17" orient="horz" pos="1665" userDrawn="1">
          <p15:clr>
            <a:srgbClr val="F26B43"/>
          </p15:clr>
        </p15:guide>
        <p15:guide id="18" orient="horz" pos="2754" userDrawn="1">
          <p15:clr>
            <a:srgbClr val="F26B43"/>
          </p15:clr>
        </p15:guide>
        <p15:guide id="19" orient="horz" pos="463" userDrawn="1">
          <p15:clr>
            <a:srgbClr val="F26B43"/>
          </p15:clr>
        </p15:guide>
        <p15:guide id="20" orient="horz" pos="554" userDrawn="1">
          <p15:clr>
            <a:srgbClr val="F26B43"/>
          </p15:clr>
        </p15:guide>
        <p15:guide id="21" orient="horz" pos="1030" userDrawn="1">
          <p15:clr>
            <a:srgbClr val="F26B43"/>
          </p15:clr>
        </p15:guide>
        <p15:guide id="22" orient="horz" pos="1121" userDrawn="1">
          <p15:clr>
            <a:srgbClr val="F26B43"/>
          </p15:clr>
        </p15:guide>
        <p15:guide id="23" orient="horz" pos="2119" userDrawn="1">
          <p15:clr>
            <a:srgbClr val="F26B43"/>
          </p15:clr>
        </p15:guide>
        <p15:guide id="24" orient="horz" pos="2210" userDrawn="1">
          <p15:clr>
            <a:srgbClr val="F26B43"/>
          </p15:clr>
        </p15:guide>
        <p15:guide id="25" orient="horz" pos="266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slide" Target="slide7.xml"/><Relationship Id="rId7" Type="http://schemas.openxmlformats.org/officeDocument/2006/relationships/image" Target="../media/image12.png"/><Relationship Id="rId2" Type="http://schemas.openxmlformats.org/officeDocument/2006/relationships/slide" Target="slide11.xml"/><Relationship Id="rId1" Type="http://schemas.openxmlformats.org/officeDocument/2006/relationships/slideLayout" Target="../slideLayouts/slideLayout6.xml"/><Relationship Id="rId6" Type="http://schemas.openxmlformats.org/officeDocument/2006/relationships/image" Target="../media/image24.jpg"/><Relationship Id="rId5"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 Target="slide8.xml"/><Relationship Id="rId7" Type="http://schemas.openxmlformats.org/officeDocument/2006/relationships/image" Target="../media/image12.png"/><Relationship Id="rId2"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image" Target="../media/image25.jpg"/><Relationship Id="rId5" Type="http://schemas.openxmlformats.org/officeDocument/2006/relationships/slide" Target="slide10.xml"/><Relationship Id="rId4" Type="http://schemas.openxmlformats.org/officeDocument/2006/relationships/slide" Target="slide9.xml"/><Relationship Id="rId9"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slide" Target="slide3.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slide" Target="slide3.xml"/><Relationship Id="rId2" Type="http://schemas.openxmlformats.org/officeDocument/2006/relationships/hyperlink" Target="https://interaction.magnezit.ru/rm/" TargetMode="External"/><Relationship Id="rId1" Type="http://schemas.openxmlformats.org/officeDocument/2006/relationships/slideLayout" Target="../slideLayouts/slideLayout6.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yL3TK7nVQ6Q&amp;t=66s" TargetMode="External"/><Relationship Id="rId2" Type="http://schemas.openxmlformats.org/officeDocument/2006/relationships/slide" Target="slide14.xml"/><Relationship Id="rId1" Type="http://schemas.openxmlformats.org/officeDocument/2006/relationships/slideLayout" Target="../slideLayouts/slideLayout7.xml"/><Relationship Id="rId5" Type="http://schemas.openxmlformats.org/officeDocument/2006/relationships/image" Target="../media/image34.gif"/><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hyperlink" Target="https://www.youtube.com/watch?v=uO-63RfwSB0" TargetMode="Externa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image" Target="../media/image37.pn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uO-63RfwSB0" TargetMode="External"/><Relationship Id="rId2" Type="http://schemas.openxmlformats.org/officeDocument/2006/relationships/image" Target="../media/image38.jpg"/><Relationship Id="rId1" Type="http://schemas.openxmlformats.org/officeDocument/2006/relationships/slideLayout" Target="../slideLayouts/slideLayout7.xml"/><Relationship Id="rId5" Type="http://schemas.openxmlformats.org/officeDocument/2006/relationships/slide" Target="slide14.xml"/><Relationship Id="rId4" Type="http://schemas.openxmlformats.org/officeDocument/2006/relationships/image" Target="../media/image35.gif"/></Relationships>
</file>

<file path=ppt/slides/_rels/slide19.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slide" Target="slide13.xml"/><Relationship Id="rId7" Type="http://schemas.openxmlformats.org/officeDocument/2006/relationships/slide" Target="slide14.xml"/><Relationship Id="rId2" Type="http://schemas.openxmlformats.org/officeDocument/2006/relationships/image" Target="../media/image39.jpg"/><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20.xml"/><Relationship Id="rId18" Type="http://schemas.openxmlformats.org/officeDocument/2006/relationships/slide" Target="slide12.xml"/><Relationship Id="rId3" Type="http://schemas.openxmlformats.org/officeDocument/2006/relationships/slide" Target="slide14.xml"/><Relationship Id="rId7" Type="http://schemas.openxmlformats.org/officeDocument/2006/relationships/slide" Target="slide19.xml"/><Relationship Id="rId12" Type="http://schemas.openxmlformats.org/officeDocument/2006/relationships/slide" Target="slide24.xml"/><Relationship Id="rId17" Type="http://schemas.openxmlformats.org/officeDocument/2006/relationships/slide" Target="slide6.xml"/><Relationship Id="rId2" Type="http://schemas.openxmlformats.org/officeDocument/2006/relationships/slide" Target="slide3.xml"/><Relationship Id="rId16"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17.xml"/><Relationship Id="rId5" Type="http://schemas.openxmlformats.org/officeDocument/2006/relationships/slide" Target="slide13.xml"/><Relationship Id="rId15" Type="http://schemas.openxmlformats.org/officeDocument/2006/relationships/slide" Target="slide4.xml"/><Relationship Id="rId10" Type="http://schemas.openxmlformats.org/officeDocument/2006/relationships/slide" Target="slide16.xml"/><Relationship Id="rId4" Type="http://schemas.openxmlformats.org/officeDocument/2006/relationships/slide" Target="slide26.xml"/><Relationship Id="rId9" Type="http://schemas.openxmlformats.org/officeDocument/2006/relationships/slide" Target="slide33.xml"/><Relationship Id="rId1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5.xml"/><Relationship Id="rId3" Type="http://schemas.openxmlformats.org/officeDocument/2006/relationships/image" Target="../media/image17.emf"/><Relationship Id="rId7" Type="http://schemas.openxmlformats.org/officeDocument/2006/relationships/image" Target="../media/image47.emf"/><Relationship Id="rId12" Type="http://schemas.openxmlformats.org/officeDocument/2006/relationships/slide" Target="slide32.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6.emf"/><Relationship Id="rId11" Type="http://schemas.openxmlformats.org/officeDocument/2006/relationships/slide" Target="slide31.xml"/><Relationship Id="rId5" Type="http://schemas.openxmlformats.org/officeDocument/2006/relationships/image" Target="../media/image45.emf"/><Relationship Id="rId10" Type="http://schemas.openxmlformats.org/officeDocument/2006/relationships/slide" Target="slide30.xml"/><Relationship Id="rId4" Type="http://schemas.openxmlformats.org/officeDocument/2006/relationships/image" Target="../media/image44.emf"/><Relationship Id="rId9" Type="http://schemas.openxmlformats.org/officeDocument/2006/relationships/slide" Target="slide29.xml"/><Relationship Id="rId14" Type="http://schemas.openxmlformats.org/officeDocument/2006/relationships/slide" Target="slide33.xml"/></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8.jpg"/><Relationship Id="rId7" Type="http://schemas.openxmlformats.org/officeDocument/2006/relationships/slide" Target="slide32.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slide" Target="slide30.xml"/><Relationship Id="rId4" Type="http://schemas.openxmlformats.org/officeDocument/2006/relationships/slide" Target="slide29.xml"/><Relationship Id="rId9" Type="http://schemas.openxmlformats.org/officeDocument/2006/relationships/image" Target="../media/image47.emf"/></Relationships>
</file>

<file path=ppt/slides/_rels/slide29.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slide" Target="slide31.xml"/><Relationship Id="rId7" Type="http://schemas.openxmlformats.org/officeDocument/2006/relationships/image" Target="../media/image46.emf"/><Relationship Id="rId2"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slide" Target="slide28.xml"/><Relationship Id="rId4" Type="http://schemas.openxmlformats.org/officeDocument/2006/relationships/slide" Target="slide32.xml"/><Relationship Id="rId9" Type="http://schemas.openxmlformats.org/officeDocument/2006/relationships/slide" Target="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slide" Target="slide32.xml"/><Relationship Id="rId7" Type="http://schemas.openxmlformats.org/officeDocument/2006/relationships/image" Target="../media/image12.png"/><Relationship Id="rId2"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image" Target="../media/image50.jpg"/><Relationship Id="rId5" Type="http://schemas.openxmlformats.org/officeDocument/2006/relationships/slide" Target="slide29.xml"/><Relationship Id="rId4" Type="http://schemas.openxmlformats.org/officeDocument/2006/relationships/slide" Target="slide28.xml"/><Relationship Id="rId9" Type="http://schemas.openxmlformats.org/officeDocument/2006/relationships/slide" Target="slide5.xml"/></Relationships>
</file>

<file path=ppt/slides/_rels/slide31.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slide" Target="slide28.xml"/><Relationship Id="rId7" Type="http://schemas.openxmlformats.org/officeDocument/2006/relationships/image" Target="../media/image44.emf"/><Relationship Id="rId2" Type="http://schemas.openxmlformats.org/officeDocument/2006/relationships/slide" Target="slide3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slide" Target="slide30.xml"/><Relationship Id="rId4" Type="http://schemas.openxmlformats.org/officeDocument/2006/relationships/slide" Target="slide29.xml"/><Relationship Id="rId9" Type="http://schemas.openxmlformats.org/officeDocument/2006/relationships/slide" Target="slide5.xml"/></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29.xml"/><Relationship Id="rId7" Type="http://schemas.openxmlformats.org/officeDocument/2006/relationships/slide" Target="slide5.xml"/><Relationship Id="rId2" Type="http://schemas.openxmlformats.org/officeDocument/2006/relationships/slide" Target="slide28.xml"/><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image" Target="../media/image52.jpg"/><Relationship Id="rId4" Type="http://schemas.openxmlformats.org/officeDocument/2006/relationships/slide" Target="slide30.xml"/><Relationship Id="rId9" Type="http://schemas.openxmlformats.org/officeDocument/2006/relationships/image" Target="../media/image17.emf"/></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magnezit.ru/ru/"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slide" Target="slide12.xml"/><Relationship Id="rId3" Type="http://schemas.openxmlformats.org/officeDocument/2006/relationships/slide" Target="slide8.xml"/><Relationship Id="rId7" Type="http://schemas.openxmlformats.org/officeDocument/2006/relationships/image" Target="../media/image12.png"/><Relationship Id="rId12" Type="http://schemas.openxmlformats.org/officeDocument/2006/relationships/image" Target="../media/image20.emf"/><Relationship Id="rId2" Type="http://schemas.openxmlformats.org/officeDocument/2006/relationships/slide" Target="slide7.xml"/><Relationship Id="rId1" Type="http://schemas.openxmlformats.org/officeDocument/2006/relationships/slideLayout" Target="../slideLayouts/slideLayout6.xml"/><Relationship Id="rId6" Type="http://schemas.openxmlformats.org/officeDocument/2006/relationships/slide" Target="slide11.xml"/><Relationship Id="rId11" Type="http://schemas.openxmlformats.org/officeDocument/2006/relationships/image" Target="../media/image19.emf"/><Relationship Id="rId5" Type="http://schemas.openxmlformats.org/officeDocument/2006/relationships/slide" Target="slide10.xml"/><Relationship Id="rId10" Type="http://schemas.openxmlformats.org/officeDocument/2006/relationships/image" Target="../media/image18.emf"/><Relationship Id="rId4" Type="http://schemas.openxmlformats.org/officeDocument/2006/relationships/slide" Target="slide9.xml"/><Relationship Id="rId9" Type="http://schemas.openxmlformats.org/officeDocument/2006/relationships/image" Target="../media/image17.emf"/><Relationship Id="rId14"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slide" Target="slide8.xml"/><Relationship Id="rId7" Type="http://schemas.openxmlformats.org/officeDocument/2006/relationships/image" Target="../media/image12.png"/><Relationship Id="rId2" Type="http://schemas.openxmlformats.org/officeDocument/2006/relationships/image" Target="../media/image21.jpg"/><Relationship Id="rId1" Type="http://schemas.openxmlformats.org/officeDocument/2006/relationships/slideLayout" Target="../slideLayouts/slideLayout6.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slide" Target="slide10.xml"/><Relationship Id="rId7" Type="http://schemas.openxmlformats.org/officeDocument/2006/relationships/image" Target="../media/image12.png"/><Relationship Id="rId2" Type="http://schemas.openxmlformats.org/officeDocument/2006/relationships/slide" Target="slide9.xml"/><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slide" Target="slide7.xml"/><Relationship Id="rId4" Type="http://schemas.openxmlformats.org/officeDocument/2006/relationships/slide" Target="slide11.xml"/><Relationship Id="rId9"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 Target="slide11.xml"/><Relationship Id="rId7" Type="http://schemas.openxmlformats.org/officeDocument/2006/relationships/image" Target="../media/image12.png"/><Relationship Id="rId2" Type="http://schemas.openxmlformats.org/officeDocument/2006/relationships/slide" Target="slide10.xml"/><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slide" Target="slide8.xml"/><Relationship Id="rId4" Type="http://schemas.openxmlformats.org/officeDocument/2006/relationships/slide" Target="slide7.xml"/><Relationship Id="rId9"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EB6EAB5E-6E3C-4A4A-A1D3-81E2D391197A}"/>
              </a:ext>
            </a:extLst>
          </p:cNvPr>
          <p:cNvSpPr txBox="1"/>
          <p:nvPr/>
        </p:nvSpPr>
        <p:spPr>
          <a:xfrm>
            <a:off x="765793" y="1448400"/>
            <a:ext cx="6638307" cy="415498"/>
          </a:xfrm>
          <a:prstGeom prst="rect">
            <a:avLst/>
          </a:prstGeom>
          <a:noFill/>
        </p:spPr>
        <p:txBody>
          <a:bodyPr wrap="square" lIns="0" tIns="0" rIns="0" bIns="0" rtlCol="0">
            <a:spAutoFit/>
          </a:bodyPr>
          <a:lstStyle/>
          <a:p>
            <a:r>
              <a:rPr lang="en-US" sz="2650" dirty="0">
                <a:latin typeface="Verdana" panose="020B0604030504040204" pitchFamily="34" charset="0"/>
                <a:ea typeface="Verdana" panose="020B0604030504040204" pitchFamily="34" charset="0"/>
                <a:cs typeface="Verdana" panose="020B0604030504040204" pitchFamily="34" charset="0"/>
              </a:rPr>
              <a:t>unique raw materials </a:t>
            </a:r>
            <a:r>
              <a:rPr lang="ru-RU" sz="2650" dirty="0">
                <a:latin typeface="Verdana" panose="020B0604030504040204" pitchFamily="34" charset="0"/>
                <a:ea typeface="Verdana" panose="020B0604030504040204" pitchFamily="34" charset="0"/>
                <a:cs typeface="Verdana" panose="020B0604030504040204" pitchFamily="34" charset="0"/>
              </a:rPr>
              <a:t>× </a:t>
            </a:r>
            <a:r>
              <a:rPr lang="en-US" sz="2650" dirty="0">
                <a:latin typeface="Verdana" panose="020B0604030504040204" pitchFamily="34" charset="0"/>
                <a:ea typeface="Verdana" panose="020B0604030504040204" pitchFamily="34" charset="0"/>
                <a:cs typeface="Verdana" panose="020B0604030504040204" pitchFamily="34" charset="0"/>
              </a:rPr>
              <a:t>innovation </a:t>
            </a:r>
            <a:endParaRPr lang="ru-RU" sz="265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xmlns="" id="{ED9F8A6F-BC6E-C94D-A8E1-07E95016AAB9}"/>
              </a:ext>
            </a:extLst>
          </p:cNvPr>
          <p:cNvSpPr txBox="1"/>
          <p:nvPr/>
        </p:nvSpPr>
        <p:spPr>
          <a:xfrm>
            <a:off x="4554980" y="3382065"/>
            <a:ext cx="2807745" cy="1189621"/>
          </a:xfrm>
          <a:prstGeom prst="rect">
            <a:avLst/>
          </a:prstGeom>
          <a:noFill/>
        </p:spPr>
        <p:txBody>
          <a:bodyPr wrap="square" lIns="0" tIns="0" rIns="0" bIns="0" rtlCol="0">
            <a:spAutoFit/>
          </a:bodyPr>
          <a:lstStyle/>
          <a:p>
            <a:pPr>
              <a:lnSpc>
                <a:spcPts val="3100"/>
              </a:lnSpc>
            </a:pPr>
            <a:r>
              <a:rPr lang="en-US" sz="2300" dirty="0">
                <a:solidFill>
                  <a:srgbClr val="FF8400"/>
                </a:solidFill>
                <a:latin typeface="Verdana" panose="020B0604030504040204" pitchFamily="34" charset="0"/>
                <a:ea typeface="Verdana" panose="020B0604030504040204" pitchFamily="34" charset="0"/>
                <a:cs typeface="Verdana" panose="020B0604030504040204" pitchFamily="34" charset="0"/>
              </a:rPr>
              <a:t>Refractories for the cement industry </a:t>
            </a:r>
            <a:endParaRPr lang="ru-RU" sz="2300" dirty="0">
              <a:solidFill>
                <a:srgbClr val="FF84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xmlns="" id="{79F4B0CA-3550-CF42-BAAC-6E91D6014509}"/>
              </a:ext>
            </a:extLst>
          </p:cNvPr>
          <p:cNvSpPr txBox="1"/>
          <p:nvPr/>
        </p:nvSpPr>
        <p:spPr>
          <a:xfrm>
            <a:off x="4860409" y="1918039"/>
            <a:ext cx="2040622" cy="492443"/>
          </a:xfrm>
          <a:prstGeom prst="rect">
            <a:avLst/>
          </a:prstGeom>
          <a:noFill/>
        </p:spPr>
        <p:txBody>
          <a:bodyPr wrap="square" lIns="0" tIns="0" rIns="0" bIns="0" rtlCol="0">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for avant-garde quality</a:t>
            </a:r>
            <a:endParaRPr lang="ru-RU"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4876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ction="ppaction://hlinksldjump"/>
            <a:extLst>
              <a:ext uri="{FF2B5EF4-FFF2-40B4-BE49-F238E27FC236}">
                <a16:creationId xmlns:a16="http://schemas.microsoft.com/office/drawing/2014/main" xmlns="" id="{B9A7CCC8-0669-5949-99E4-ED87F5899678}"/>
              </a:ext>
            </a:extLst>
          </p:cNvPr>
          <p:cNvSpPr txBox="1"/>
          <p:nvPr/>
        </p:nvSpPr>
        <p:spPr>
          <a:xfrm>
            <a:off x="4643439" y="4391384"/>
            <a:ext cx="1690653"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social responsibility</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hlinkClick r:id="rId3" action="ppaction://hlinksldjump"/>
            <a:extLst>
              <a:ext uri="{FF2B5EF4-FFF2-40B4-BE49-F238E27FC236}">
                <a16:creationId xmlns:a16="http://schemas.microsoft.com/office/drawing/2014/main" xmlns="" id="{4CB475C3-63B0-8144-A942-A288B1B3C0BE}"/>
              </a:ext>
            </a:extLst>
          </p:cNvPr>
          <p:cNvSpPr txBox="1"/>
          <p:nvPr/>
        </p:nvSpPr>
        <p:spPr>
          <a:xfrm>
            <a:off x="4643439" y="2112337"/>
            <a:ext cx="1690653"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modernization and innovation</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hlinkClick r:id="rId4" action="ppaction://hlinksldjump"/>
            <a:extLst>
              <a:ext uri="{FF2B5EF4-FFF2-40B4-BE49-F238E27FC236}">
                <a16:creationId xmlns:a16="http://schemas.microsoft.com/office/drawing/2014/main" xmlns="" id="{106B4EEF-F3E9-C34B-B4CD-83912720183D}"/>
              </a:ext>
            </a:extLst>
          </p:cNvPr>
          <p:cNvSpPr txBox="1"/>
          <p:nvPr/>
        </p:nvSpPr>
        <p:spPr>
          <a:xfrm>
            <a:off x="4643439" y="2350617"/>
            <a:ext cx="2571749" cy="131807"/>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resource saving and energy efficiency</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hlinkClick r:id="rId5" action="ppaction://hlinksldjump"/>
            <a:extLst>
              <a:ext uri="{FF2B5EF4-FFF2-40B4-BE49-F238E27FC236}">
                <a16:creationId xmlns:a16="http://schemas.microsoft.com/office/drawing/2014/main" xmlns="" id="{02B3FF45-DD7C-FD4E-B53A-8287D66700F8}"/>
              </a:ext>
            </a:extLst>
          </p:cNvPr>
          <p:cNvSpPr txBox="1"/>
          <p:nvPr/>
        </p:nvSpPr>
        <p:spPr>
          <a:xfrm>
            <a:off x="4643439" y="2581353"/>
            <a:ext cx="1690653"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environmental safety</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F0671A60-4396-0C43-8EEE-5B9C86CC7F24}"/>
              </a:ext>
            </a:extLst>
          </p:cNvPr>
          <p:cNvSpPr txBox="1"/>
          <p:nvPr/>
        </p:nvSpPr>
        <p:spPr>
          <a:xfrm>
            <a:off x="4643438" y="3003464"/>
            <a:ext cx="4354912" cy="223138"/>
          </a:xfrm>
          <a:prstGeom prst="rect">
            <a:avLst/>
          </a:prstGeom>
          <a:noFill/>
        </p:spPr>
        <p:txBody>
          <a:bodyPr wrap="square" lIns="0" tIns="0" rIns="0" bIns="0" rtlCol="0">
            <a:spAutoFit/>
          </a:bodyPr>
          <a:lstStyle/>
          <a:p>
            <a:r>
              <a:rPr lang="en-US" sz="1450" spc="-10" dirty="0">
                <a:solidFill>
                  <a:srgbClr val="5700FF"/>
                </a:solidFill>
                <a:latin typeface="Verdana" panose="020B0604030504040204" pitchFamily="34" charset="0"/>
                <a:ea typeface="Verdana" panose="020B0604030504040204" pitchFamily="34" charset="0"/>
                <a:cs typeface="Verdana" panose="020B0604030504040204" pitchFamily="34" charset="0"/>
              </a:rPr>
              <a:t>constructive partnerships </a:t>
            </a:r>
            <a:endParaRPr lang="ru-RU" sz="1450" spc="-10" dirty="0">
              <a:solidFill>
                <a:srgbClr val="5700FF"/>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16011F56-A112-BD43-8B04-2A6104CC1A1C}"/>
              </a:ext>
            </a:extLst>
          </p:cNvPr>
          <p:cNvSpPr txBox="1"/>
          <p:nvPr/>
        </p:nvSpPr>
        <p:spPr>
          <a:xfrm>
            <a:off x="4643439" y="3362464"/>
            <a:ext cx="3276879" cy="698461"/>
          </a:xfrm>
          <a:prstGeom prst="rect">
            <a:avLst/>
          </a:prstGeom>
          <a:noFill/>
        </p:spPr>
        <p:txBody>
          <a:bodyPr wrap="square" lIns="0" tIns="0" rIns="0" bIns="0" rtlCol="0">
            <a:spAutoFit/>
          </a:bodyPr>
          <a:lstStyle/>
          <a:p>
            <a:pPr>
              <a:lnSpc>
                <a:spcPts val="1440"/>
              </a:lnSpc>
            </a:pPr>
            <a:r>
              <a:rPr lang="en-US" sz="950" dirty="0">
                <a:solidFill>
                  <a:srgbClr val="5700FF"/>
                </a:solidFill>
                <a:latin typeface="Verdana" panose="020B0604030504040204" pitchFamily="34" charset="0"/>
                <a:ea typeface="Verdana" panose="020B0604030504040204" pitchFamily="34" charset="0"/>
                <a:cs typeface="Verdana" panose="020B0604030504040204" pitchFamily="34" charset="0"/>
              </a:rPr>
              <a:t>Build partnerships with all stakeholder groups based on the principles of good faith, honesty, mutual trust and respect, professionalism, sanctity of contract, and information transparency</a:t>
            </a:r>
            <a:endParaRPr lang="ru-RU" sz="950" dirty="0">
              <a:solidFill>
                <a:srgbClr val="5700FF"/>
              </a:solidFill>
              <a:latin typeface="Verdana" panose="020B0604030504040204" pitchFamily="34" charset="0"/>
              <a:ea typeface="Verdana" panose="020B0604030504040204" pitchFamily="34" charset="0"/>
              <a:cs typeface="Verdana" panose="020B0604030504040204" pitchFamily="34" charset="0"/>
            </a:endParaRPr>
          </a:p>
        </p:txBody>
      </p:sp>
      <p:sp>
        <p:nvSpPr>
          <p:cNvPr id="9" name="Прямоугольник 8">
            <a:extLst>
              <a:ext uri="{FF2B5EF4-FFF2-40B4-BE49-F238E27FC236}">
                <a16:creationId xmlns:a16="http://schemas.microsoft.com/office/drawing/2014/main" xmlns="" id="{30B1CCB8-C609-494A-9D19-7590F1729C51}"/>
              </a:ext>
            </a:extLst>
          </p:cNvPr>
          <p:cNvSpPr/>
          <p:nvPr/>
        </p:nvSpPr>
        <p:spPr>
          <a:xfrm>
            <a:off x="250825" y="2834824"/>
            <a:ext cx="8642350" cy="1431880"/>
          </a:xfrm>
          <a:prstGeom prst="rect">
            <a:avLst/>
          </a:prstGeom>
          <a:noFill/>
          <a:ln w="19050">
            <a:solidFill>
              <a:srgbClr val="57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xmlns="" id="{541642C5-0082-7A47-A0F5-D3CFD5ABE9D1}"/>
              </a:ext>
            </a:extLst>
          </p:cNvPr>
          <p:cNvPicPr>
            <a:picLocks noChangeAspect="1"/>
          </p:cNvPicPr>
          <p:nvPr/>
        </p:nvPicPr>
        <p:blipFill>
          <a:blip r:embed="rId6"/>
          <a:srcRect/>
          <a:stretch/>
        </p:blipFill>
        <p:spPr>
          <a:xfrm>
            <a:off x="241301" y="2834732"/>
            <a:ext cx="3675956" cy="1447227"/>
          </a:xfrm>
          <a:prstGeom prst="rect">
            <a:avLst/>
          </a:prstGeom>
        </p:spPr>
      </p:pic>
      <p:grpSp>
        <p:nvGrpSpPr>
          <p:cNvPr id="12" name="Группа 11">
            <a:extLst>
              <a:ext uri="{FF2B5EF4-FFF2-40B4-BE49-F238E27FC236}">
                <a16:creationId xmlns:a16="http://schemas.microsoft.com/office/drawing/2014/main" xmlns="" id="{E5A637C8-D749-F141-8549-CCBF02B34210}"/>
              </a:ext>
            </a:extLst>
          </p:cNvPr>
          <p:cNvGrpSpPr/>
          <p:nvPr/>
        </p:nvGrpSpPr>
        <p:grpSpPr>
          <a:xfrm>
            <a:off x="4020369" y="2912143"/>
            <a:ext cx="448367" cy="421277"/>
            <a:chOff x="3954399" y="3531365"/>
            <a:chExt cx="448367" cy="421277"/>
          </a:xfrm>
        </p:grpSpPr>
        <p:pic>
          <p:nvPicPr>
            <p:cNvPr id="13" name="Рисунок 12">
              <a:extLst>
                <a:ext uri="{FF2B5EF4-FFF2-40B4-BE49-F238E27FC236}">
                  <a16:creationId xmlns:a16="http://schemas.microsoft.com/office/drawing/2014/main" xmlns="" id="{5A0EB3F9-156C-F943-9D72-100B2AC75419}"/>
                </a:ext>
              </a:extLst>
            </p:cNvPr>
            <p:cNvPicPr>
              <a:picLocks noChangeAspect="1"/>
            </p:cNvPicPr>
            <p:nvPr/>
          </p:nvPicPr>
          <p:blipFill>
            <a:blip r:embed="rId7"/>
            <a:stretch>
              <a:fillRect/>
            </a:stretch>
          </p:blipFill>
          <p:spPr>
            <a:xfrm>
              <a:off x="3954399" y="3531365"/>
              <a:ext cx="421277" cy="421277"/>
            </a:xfrm>
            <a:prstGeom prst="rect">
              <a:avLst/>
            </a:prstGeom>
          </p:spPr>
        </p:pic>
        <p:pic>
          <p:nvPicPr>
            <p:cNvPr id="14" name="Рисунок 13">
              <a:extLst>
                <a:ext uri="{FF2B5EF4-FFF2-40B4-BE49-F238E27FC236}">
                  <a16:creationId xmlns:a16="http://schemas.microsoft.com/office/drawing/2014/main" xmlns="" id="{2E3C0B71-D63E-2C4C-AFA2-DCD1DE4C4230}"/>
                </a:ext>
              </a:extLst>
            </p:cNvPr>
            <p:cNvPicPr>
              <a:picLocks noChangeAspect="1"/>
            </p:cNvPicPr>
            <p:nvPr/>
          </p:nvPicPr>
          <p:blipFill>
            <a:blip r:embed="rId8"/>
            <a:stretch>
              <a:fillRect/>
            </a:stretch>
          </p:blipFill>
          <p:spPr>
            <a:xfrm>
              <a:off x="4172774" y="3642274"/>
              <a:ext cx="229992" cy="229992"/>
            </a:xfrm>
            <a:prstGeom prst="rect">
              <a:avLst/>
            </a:prstGeom>
          </p:spPr>
        </p:pic>
      </p:grpSp>
      <p:sp>
        <p:nvSpPr>
          <p:cNvPr id="17" name="Footer Placeholder 4">
            <a:extLst>
              <a:ext uri="{FF2B5EF4-FFF2-40B4-BE49-F238E27FC236}">
                <a16:creationId xmlns:a16="http://schemas.microsoft.com/office/drawing/2014/main" xmlns="" id="{9D983026-39D5-4445-BD65-13C7BCC37A5D}"/>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18" name="TextBox 17">
            <a:hlinkClick r:id="rId9" action="ppaction://hlinksldjump"/>
            <a:extLst>
              <a:ext uri="{FF2B5EF4-FFF2-40B4-BE49-F238E27FC236}">
                <a16:creationId xmlns:a16="http://schemas.microsoft.com/office/drawing/2014/main" xmlns="" id="{A8BEE65B-1F54-EA40-86AF-8C3573B99BFE}"/>
              </a:ext>
            </a:extLst>
          </p:cNvPr>
          <p:cNvSpPr txBox="1"/>
          <p:nvPr/>
        </p:nvSpPr>
        <p:spPr>
          <a:xfrm>
            <a:off x="227036" y="174514"/>
            <a:ext cx="1805727"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1.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who we are</a:t>
            </a:r>
            <a:endPar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xmlns="" id="{8FE4BF17-3976-0649-8CB6-139C41A2FBEE}"/>
              </a:ext>
            </a:extLst>
          </p:cNvPr>
          <p:cNvSpPr txBox="1"/>
          <p:nvPr/>
        </p:nvSpPr>
        <p:spPr>
          <a:xfrm>
            <a:off x="223929" y="713048"/>
            <a:ext cx="3958528" cy="461665"/>
          </a:xfrm>
          <a:prstGeom prst="rect">
            <a:avLst/>
          </a:prstGeom>
          <a:noFill/>
        </p:spPr>
        <p:txBody>
          <a:bodyPr wrap="square" lIns="0" tIns="0" rIns="0" bIns="0" rtlCol="0">
            <a:spAutoFit/>
          </a:bodyPr>
          <a:lstStyle/>
          <a:p>
            <a:pPr>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development</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a16="http://schemas.microsoft.com/office/drawing/2014/main" xmlns="" id="{FCE24FEA-3ED3-0E45-B997-13CB1DCD45AF}"/>
              </a:ext>
            </a:extLst>
          </p:cNvPr>
          <p:cNvSpPr txBox="1"/>
          <p:nvPr/>
        </p:nvSpPr>
        <p:spPr>
          <a:xfrm>
            <a:off x="4647623" y="206856"/>
            <a:ext cx="1995224" cy="1243930"/>
          </a:xfrm>
          <a:prstGeom prst="rect">
            <a:avLst/>
          </a:prstGeom>
          <a:noFill/>
        </p:spPr>
        <p:txBody>
          <a:bodyPr wrap="square" lIns="0" tIns="0" rIns="0" bIns="0" rtlCol="0">
            <a:spAutoFit/>
          </a:bodyPr>
          <a:lstStyle/>
          <a:p>
            <a:pPr>
              <a:lnSpc>
                <a:spcPts val="1800"/>
              </a:lnSpc>
            </a:pPr>
            <a: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t>Key focus areas </a:t>
            </a:r>
            <a:b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br>
            <a: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t>of the Development Strategy up until</a:t>
            </a:r>
            <a:endParaRPr lang="ru-RU" sz="1450" dirty="0">
              <a:solidFill>
                <a:srgbClr val="AFAFAF"/>
              </a:solidFill>
              <a:latin typeface="Verdana" panose="020B0604030504040204" pitchFamily="34" charset="0"/>
              <a:ea typeface="Verdana" panose="020B0604030504040204" pitchFamily="34" charset="0"/>
              <a:cs typeface="Verdana" panose="020B0604030504040204" pitchFamily="34" charset="0"/>
            </a:endParaRPr>
          </a:p>
          <a:p>
            <a:pPr>
              <a:lnSpc>
                <a:spcPts val="4300"/>
              </a:lnSpc>
            </a:pPr>
            <a:r>
              <a:rPr lang="ru-RU" sz="4000" spc="-200" dirty="0">
                <a:solidFill>
                  <a:srgbClr val="AFAFAF"/>
                </a:solidFill>
                <a:latin typeface="Verdana" panose="020B0604030504040204" pitchFamily="34" charset="0"/>
                <a:ea typeface="Verdana" panose="020B0604030504040204" pitchFamily="34" charset="0"/>
                <a:cs typeface="Verdana" panose="020B0604030504040204" pitchFamily="34" charset="0"/>
              </a:rPr>
              <a:t>2025</a:t>
            </a:r>
            <a:r>
              <a:rPr lang="ru-RU" sz="1450" dirty="0">
                <a:solidFill>
                  <a:srgbClr val="AFAFAF"/>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405655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ction="ppaction://hlinksldjump"/>
            <a:extLst>
              <a:ext uri="{FF2B5EF4-FFF2-40B4-BE49-F238E27FC236}">
                <a16:creationId xmlns:a16="http://schemas.microsoft.com/office/drawing/2014/main" xmlns="" id="{9ADF8440-E66E-2D4A-8C8F-4F2F5AD59A2A}"/>
              </a:ext>
            </a:extLst>
          </p:cNvPr>
          <p:cNvSpPr txBox="1"/>
          <p:nvPr/>
        </p:nvSpPr>
        <p:spPr>
          <a:xfrm>
            <a:off x="4633008" y="2112337"/>
            <a:ext cx="1624917"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modernization and innovation</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hlinkClick r:id="rId3" action="ppaction://hlinksldjump"/>
            <a:extLst>
              <a:ext uri="{FF2B5EF4-FFF2-40B4-BE49-F238E27FC236}">
                <a16:creationId xmlns:a16="http://schemas.microsoft.com/office/drawing/2014/main" xmlns="" id="{01982722-0788-5F42-B424-3AA99C75CFDE}"/>
              </a:ext>
            </a:extLst>
          </p:cNvPr>
          <p:cNvSpPr txBox="1"/>
          <p:nvPr/>
        </p:nvSpPr>
        <p:spPr>
          <a:xfrm>
            <a:off x="4633008" y="2350617"/>
            <a:ext cx="2544080" cy="131807"/>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resource saving and energy efficiency</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hlinkClick r:id="rId4" action="ppaction://hlinksldjump"/>
            <a:extLst>
              <a:ext uri="{FF2B5EF4-FFF2-40B4-BE49-F238E27FC236}">
                <a16:creationId xmlns:a16="http://schemas.microsoft.com/office/drawing/2014/main" xmlns="" id="{F26AF513-AE4A-C544-9409-8B316DA058D1}"/>
              </a:ext>
            </a:extLst>
          </p:cNvPr>
          <p:cNvSpPr txBox="1"/>
          <p:nvPr/>
        </p:nvSpPr>
        <p:spPr>
          <a:xfrm>
            <a:off x="4633008" y="2581353"/>
            <a:ext cx="1690653"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environmental safety</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hlinkClick r:id="rId5" action="ppaction://hlinksldjump"/>
            <a:extLst>
              <a:ext uri="{FF2B5EF4-FFF2-40B4-BE49-F238E27FC236}">
                <a16:creationId xmlns:a16="http://schemas.microsoft.com/office/drawing/2014/main" xmlns="" id="{E7DCC9C5-069E-014A-A569-D76DFE04D2F9}"/>
              </a:ext>
            </a:extLst>
          </p:cNvPr>
          <p:cNvSpPr txBox="1"/>
          <p:nvPr/>
        </p:nvSpPr>
        <p:spPr>
          <a:xfrm>
            <a:off x="4633008" y="2812089"/>
            <a:ext cx="1690653"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constructive partnerships </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84DF6E9F-0C27-C14C-96EE-2E70E1DD33BF}"/>
              </a:ext>
            </a:extLst>
          </p:cNvPr>
          <p:cNvSpPr txBox="1"/>
          <p:nvPr/>
        </p:nvSpPr>
        <p:spPr>
          <a:xfrm>
            <a:off x="4633007" y="3242748"/>
            <a:ext cx="4354912" cy="223138"/>
          </a:xfrm>
          <a:prstGeom prst="rect">
            <a:avLst/>
          </a:prstGeom>
          <a:noFill/>
        </p:spPr>
        <p:txBody>
          <a:bodyPr wrap="square" lIns="0" tIns="0" rIns="0" bIns="0" rtlCol="0">
            <a:spAutoFit/>
          </a:bodyPr>
          <a:lstStyle/>
          <a:p>
            <a:r>
              <a:rPr lang="en-US" sz="1450" spc="-10" dirty="0">
                <a:solidFill>
                  <a:srgbClr val="FF00FF"/>
                </a:solidFill>
                <a:latin typeface="Verdana" panose="020B0604030504040204" pitchFamily="34" charset="0"/>
                <a:ea typeface="Verdana" panose="020B0604030504040204" pitchFamily="34" charset="0"/>
                <a:cs typeface="Verdana" panose="020B0604030504040204" pitchFamily="34" charset="0"/>
              </a:rPr>
              <a:t>social responsibility</a:t>
            </a:r>
            <a:endParaRPr lang="ru-RU" sz="1450" spc="-10" dirty="0">
              <a:solidFill>
                <a:srgbClr val="FF00FF"/>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A49076FA-6F78-1E49-B4AF-8BC0744EC414}"/>
              </a:ext>
            </a:extLst>
          </p:cNvPr>
          <p:cNvSpPr txBox="1"/>
          <p:nvPr/>
        </p:nvSpPr>
        <p:spPr>
          <a:xfrm>
            <a:off x="4633008" y="3593202"/>
            <a:ext cx="3919321" cy="698461"/>
          </a:xfrm>
          <a:prstGeom prst="rect">
            <a:avLst/>
          </a:prstGeom>
          <a:noFill/>
        </p:spPr>
        <p:txBody>
          <a:bodyPr wrap="square" lIns="0" tIns="0" rIns="0" bIns="0" rtlCol="0">
            <a:spAutoFit/>
          </a:bodyPr>
          <a:lstStyle/>
          <a:p>
            <a:pPr>
              <a:lnSpc>
                <a:spcPts val="1440"/>
              </a:lnSpc>
            </a:pPr>
            <a:r>
              <a:rPr lang="en-US" sz="950" dirty="0">
                <a:solidFill>
                  <a:srgbClr val="FF00FF"/>
                </a:solidFill>
                <a:latin typeface="Verdana" panose="020B0604030504040204" pitchFamily="34" charset="0"/>
                <a:ea typeface="Verdana" panose="020B0604030504040204" pitchFamily="34" charset="0"/>
                <a:cs typeface="Verdana" panose="020B0604030504040204" pitchFamily="34" charset="0"/>
              </a:rPr>
              <a:t>Respect the interests of employees, ensure decent working conditions and social and spiritual well-being in the community, and stimulate socio-economic development of regions where the company operates</a:t>
            </a:r>
            <a:endParaRPr lang="ru-RU" sz="950" dirty="0">
              <a:solidFill>
                <a:srgbClr val="FF00FF"/>
              </a:solidFill>
              <a:latin typeface="Verdana" panose="020B0604030504040204" pitchFamily="34" charset="0"/>
              <a:ea typeface="Verdana" panose="020B0604030504040204" pitchFamily="34" charset="0"/>
              <a:cs typeface="Verdana" panose="020B0604030504040204" pitchFamily="34" charset="0"/>
            </a:endParaRPr>
          </a:p>
        </p:txBody>
      </p:sp>
      <p:sp>
        <p:nvSpPr>
          <p:cNvPr id="9" name="Прямоугольник 8">
            <a:extLst>
              <a:ext uri="{FF2B5EF4-FFF2-40B4-BE49-F238E27FC236}">
                <a16:creationId xmlns:a16="http://schemas.microsoft.com/office/drawing/2014/main" xmlns="" id="{87A64AE9-82C8-7A44-89C0-4063A1A24B8A}"/>
              </a:ext>
            </a:extLst>
          </p:cNvPr>
          <p:cNvSpPr/>
          <p:nvPr/>
        </p:nvSpPr>
        <p:spPr>
          <a:xfrm>
            <a:off x="250825" y="3065563"/>
            <a:ext cx="8642350" cy="1431880"/>
          </a:xfrm>
          <a:prstGeom prst="rect">
            <a:avLst/>
          </a:pr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xmlns="" id="{563FB91F-67B5-A344-89FB-E173655ED62A}"/>
              </a:ext>
            </a:extLst>
          </p:cNvPr>
          <p:cNvPicPr>
            <a:picLocks noChangeAspect="1"/>
          </p:cNvPicPr>
          <p:nvPr/>
        </p:nvPicPr>
        <p:blipFill>
          <a:blip r:embed="rId6"/>
          <a:srcRect/>
          <a:stretch/>
        </p:blipFill>
        <p:spPr>
          <a:xfrm>
            <a:off x="241301" y="3056335"/>
            <a:ext cx="3675956" cy="1447226"/>
          </a:xfrm>
          <a:prstGeom prst="rect">
            <a:avLst/>
          </a:prstGeom>
        </p:spPr>
      </p:pic>
      <p:grpSp>
        <p:nvGrpSpPr>
          <p:cNvPr id="11" name="Группа 10">
            <a:extLst>
              <a:ext uri="{FF2B5EF4-FFF2-40B4-BE49-F238E27FC236}">
                <a16:creationId xmlns:a16="http://schemas.microsoft.com/office/drawing/2014/main" xmlns="" id="{130DC000-A3ED-474A-81D3-5873A3FDD437}"/>
              </a:ext>
            </a:extLst>
          </p:cNvPr>
          <p:cNvGrpSpPr/>
          <p:nvPr/>
        </p:nvGrpSpPr>
        <p:grpSpPr>
          <a:xfrm>
            <a:off x="4016391" y="3164176"/>
            <a:ext cx="494604" cy="421277"/>
            <a:chOff x="3954399" y="4039883"/>
            <a:chExt cx="494604" cy="421277"/>
          </a:xfrm>
        </p:grpSpPr>
        <p:pic>
          <p:nvPicPr>
            <p:cNvPr id="12" name="Рисунок 11">
              <a:extLst>
                <a:ext uri="{FF2B5EF4-FFF2-40B4-BE49-F238E27FC236}">
                  <a16:creationId xmlns:a16="http://schemas.microsoft.com/office/drawing/2014/main" xmlns="" id="{5AF658A6-C440-0C4C-B617-169DD12BB044}"/>
                </a:ext>
              </a:extLst>
            </p:cNvPr>
            <p:cNvPicPr>
              <a:picLocks noChangeAspect="1"/>
            </p:cNvPicPr>
            <p:nvPr/>
          </p:nvPicPr>
          <p:blipFill>
            <a:blip r:embed="rId7"/>
            <a:stretch>
              <a:fillRect/>
            </a:stretch>
          </p:blipFill>
          <p:spPr>
            <a:xfrm>
              <a:off x="3954399" y="4039883"/>
              <a:ext cx="421277" cy="421277"/>
            </a:xfrm>
            <a:prstGeom prst="rect">
              <a:avLst/>
            </a:prstGeom>
          </p:spPr>
        </p:pic>
        <p:pic>
          <p:nvPicPr>
            <p:cNvPr id="13" name="Рисунок 12">
              <a:extLst>
                <a:ext uri="{FF2B5EF4-FFF2-40B4-BE49-F238E27FC236}">
                  <a16:creationId xmlns:a16="http://schemas.microsoft.com/office/drawing/2014/main" xmlns="" id="{951B941B-B6EB-7749-A86A-53909821FA10}"/>
                </a:ext>
              </a:extLst>
            </p:cNvPr>
            <p:cNvPicPr>
              <a:picLocks noChangeAspect="1"/>
            </p:cNvPicPr>
            <p:nvPr/>
          </p:nvPicPr>
          <p:blipFill>
            <a:blip r:embed="rId8"/>
            <a:stretch>
              <a:fillRect/>
            </a:stretch>
          </p:blipFill>
          <p:spPr>
            <a:xfrm>
              <a:off x="4150013" y="4161469"/>
              <a:ext cx="298990" cy="176327"/>
            </a:xfrm>
            <a:prstGeom prst="rect">
              <a:avLst/>
            </a:prstGeom>
          </p:spPr>
        </p:pic>
      </p:grpSp>
      <p:sp>
        <p:nvSpPr>
          <p:cNvPr id="17" name="Footer Placeholder 4">
            <a:extLst>
              <a:ext uri="{FF2B5EF4-FFF2-40B4-BE49-F238E27FC236}">
                <a16:creationId xmlns:a16="http://schemas.microsoft.com/office/drawing/2014/main" xmlns="" id="{67DBD54A-9E13-3D41-9764-0BB31B157368}"/>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18" name="TextBox 17">
            <a:hlinkClick r:id="rId9" action="ppaction://hlinksldjump"/>
            <a:extLst>
              <a:ext uri="{FF2B5EF4-FFF2-40B4-BE49-F238E27FC236}">
                <a16:creationId xmlns:a16="http://schemas.microsoft.com/office/drawing/2014/main" xmlns="" id="{9D9FA9E8-DAC6-B844-B889-3ADADA38F1A7}"/>
              </a:ext>
            </a:extLst>
          </p:cNvPr>
          <p:cNvSpPr txBox="1"/>
          <p:nvPr/>
        </p:nvSpPr>
        <p:spPr>
          <a:xfrm>
            <a:off x="227036" y="174514"/>
            <a:ext cx="1805727"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1.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who we are</a:t>
            </a:r>
            <a:endPar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xmlns="" id="{F2F2FBAD-9931-A34B-9A68-1A2ACED0A9BD}"/>
              </a:ext>
            </a:extLst>
          </p:cNvPr>
          <p:cNvSpPr txBox="1"/>
          <p:nvPr/>
        </p:nvSpPr>
        <p:spPr>
          <a:xfrm>
            <a:off x="223929" y="713048"/>
            <a:ext cx="3958528" cy="461665"/>
          </a:xfrm>
          <a:prstGeom prst="rect">
            <a:avLst/>
          </a:prstGeom>
          <a:noFill/>
        </p:spPr>
        <p:txBody>
          <a:bodyPr wrap="square" lIns="0" tIns="0" rIns="0" bIns="0" rtlCol="0">
            <a:spAutoFit/>
          </a:bodyPr>
          <a:lstStyle/>
          <a:p>
            <a:pPr>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development</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a16="http://schemas.microsoft.com/office/drawing/2014/main" xmlns="" id="{9EDBDA53-D6F6-794B-BA90-52C3D6DC104E}"/>
              </a:ext>
            </a:extLst>
          </p:cNvPr>
          <p:cNvSpPr txBox="1"/>
          <p:nvPr/>
        </p:nvSpPr>
        <p:spPr>
          <a:xfrm>
            <a:off x="4647623" y="206856"/>
            <a:ext cx="1995224" cy="1243930"/>
          </a:xfrm>
          <a:prstGeom prst="rect">
            <a:avLst/>
          </a:prstGeom>
          <a:noFill/>
        </p:spPr>
        <p:txBody>
          <a:bodyPr wrap="square" lIns="0" tIns="0" rIns="0" bIns="0" rtlCol="0">
            <a:spAutoFit/>
          </a:bodyPr>
          <a:lstStyle/>
          <a:p>
            <a:pPr>
              <a:lnSpc>
                <a:spcPts val="1800"/>
              </a:lnSpc>
            </a:pPr>
            <a: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t>Key focus areas </a:t>
            </a:r>
            <a:b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br>
            <a: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t>of the Development Strategy up until</a:t>
            </a:r>
            <a:endParaRPr lang="ru-RU" sz="1450" dirty="0">
              <a:solidFill>
                <a:srgbClr val="AFAFAF"/>
              </a:solidFill>
              <a:latin typeface="Verdana" panose="020B0604030504040204" pitchFamily="34" charset="0"/>
              <a:ea typeface="Verdana" panose="020B0604030504040204" pitchFamily="34" charset="0"/>
              <a:cs typeface="Verdana" panose="020B0604030504040204" pitchFamily="34" charset="0"/>
            </a:endParaRPr>
          </a:p>
          <a:p>
            <a:pPr>
              <a:lnSpc>
                <a:spcPts val="4300"/>
              </a:lnSpc>
            </a:pPr>
            <a:r>
              <a:rPr lang="ru-RU" sz="4000" spc="-200" dirty="0">
                <a:solidFill>
                  <a:srgbClr val="AFAFAF"/>
                </a:solidFill>
                <a:latin typeface="Verdana" panose="020B0604030504040204" pitchFamily="34" charset="0"/>
                <a:ea typeface="Verdana" panose="020B0604030504040204" pitchFamily="34" charset="0"/>
                <a:cs typeface="Verdana" panose="020B0604030504040204" pitchFamily="34" charset="0"/>
              </a:rPr>
              <a:t>2025</a:t>
            </a:r>
            <a:r>
              <a:rPr lang="ru-RU" sz="1450" dirty="0">
                <a:solidFill>
                  <a:srgbClr val="AFAFAF"/>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82469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0C77D6E-764B-A34C-9753-1CB324A69E15}"/>
              </a:ext>
            </a:extLst>
          </p:cNvPr>
          <p:cNvSpPr txBox="1"/>
          <p:nvPr/>
        </p:nvSpPr>
        <p:spPr>
          <a:xfrm>
            <a:off x="229225" y="744575"/>
            <a:ext cx="3637175" cy="984885"/>
          </a:xfrm>
          <a:prstGeom prst="rect">
            <a:avLst/>
          </a:prstGeom>
          <a:noFill/>
        </p:spPr>
        <p:txBody>
          <a:bodyPr wrap="square" lIns="0" tIns="0" rIns="0" bIns="0" rtlCol="0">
            <a:spAutoFit/>
          </a:bodyPr>
          <a:lstStyle/>
          <a:p>
            <a:r>
              <a:rPr lang="en-US" sz="3200" dirty="0">
                <a:latin typeface="Verdana" panose="020B0604030504040204" pitchFamily="34" charset="0"/>
                <a:ea typeface="Verdana" panose="020B0604030504040204" pitchFamily="34" charset="0"/>
                <a:cs typeface="Verdana" panose="020B0604030504040204" pitchFamily="34" charset="0"/>
              </a:rPr>
              <a:t>modernization program</a:t>
            </a:r>
            <a:endParaRPr lang="ru-RU"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xmlns="" id="{2C19E19C-9FA5-D742-960C-7DA3C04C04ED}"/>
              </a:ext>
            </a:extLst>
          </p:cNvPr>
          <p:cNvSpPr txBox="1"/>
          <p:nvPr/>
        </p:nvSpPr>
        <p:spPr>
          <a:xfrm>
            <a:off x="4643437" y="1901255"/>
            <a:ext cx="1763215" cy="461665"/>
          </a:xfrm>
          <a:prstGeom prst="rect">
            <a:avLst/>
          </a:prstGeom>
          <a:noFill/>
        </p:spPr>
        <p:txBody>
          <a:bodyPr wrap="square" lIns="0" tIns="0" rIns="0" bIns="0" rtlCol="0">
            <a:spAutoFit/>
          </a:bodyPr>
          <a:lstStyle/>
          <a:p>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objectives</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xmlns="" id="{F09B7E02-9E9F-2248-A32F-983F5657EDAB}"/>
              </a:ext>
            </a:extLst>
          </p:cNvPr>
          <p:cNvSpPr txBox="1"/>
          <p:nvPr/>
        </p:nvSpPr>
        <p:spPr>
          <a:xfrm>
            <a:off x="4643437" y="2247650"/>
            <a:ext cx="4249737" cy="1692771"/>
          </a:xfrm>
          <a:prstGeom prst="rect">
            <a:avLst/>
          </a:prstGeom>
          <a:noFill/>
        </p:spPr>
        <p:txBody>
          <a:bodyPr wrap="square" lIns="0" tIns="0" rIns="0" bIns="0" rtlCol="0">
            <a:spAutoFit/>
          </a:bodyPr>
          <a:lstStyle/>
          <a:p>
            <a:pPr marL="144000" indent="-144000">
              <a:spcAft>
                <a:spcPts val="8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strengthen the competitiveness of the Group’s products</a:t>
            </a:r>
          </a:p>
          <a:p>
            <a:pPr marL="144000" indent="-144000">
              <a:spcAft>
                <a:spcPts val="8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increase production volumes </a:t>
            </a:r>
          </a:p>
          <a:p>
            <a:pPr marL="144000" indent="-144000">
              <a:spcAft>
                <a:spcPts val="8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expand the product mix </a:t>
            </a:r>
          </a:p>
          <a:p>
            <a:pPr marL="144000" indent="-144000">
              <a:spcAft>
                <a:spcPts val="8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introduce modern technology</a:t>
            </a:r>
          </a:p>
          <a:p>
            <a:pPr marL="144000" indent="-144000">
              <a:spcAft>
                <a:spcPts val="8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automate and robotize processes</a:t>
            </a:r>
            <a:endParaRPr lang="ru-RU" sz="1000" dirty="0">
              <a:latin typeface="Verdana" panose="020B0604030504040204" pitchFamily="34" charset="0"/>
              <a:ea typeface="Verdana" panose="020B0604030504040204" pitchFamily="34" charset="0"/>
              <a:cs typeface="Verdana" panose="020B0604030504040204" pitchFamily="34" charset="0"/>
            </a:endParaRPr>
          </a:p>
          <a:p>
            <a:pPr marL="144000" indent="-144000">
              <a:spcAft>
                <a:spcPts val="800"/>
              </a:spcAft>
              <a:buClr>
                <a:srgbClr val="00E15F"/>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save resources and improve energy efficiency</a:t>
            </a:r>
          </a:p>
          <a:p>
            <a:pPr marL="144000" indent="-144000">
              <a:spcAft>
                <a:spcPts val="800"/>
              </a:spcAft>
              <a:buClr>
                <a:srgbClr val="00E15F"/>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minimize environmental impact</a:t>
            </a:r>
            <a:endParaRPr lang="ru-RU" sz="10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xmlns="" id="{84BC4ECB-57C2-3249-B8EA-A08C42A36279}"/>
              </a:ext>
            </a:extLst>
          </p:cNvPr>
          <p:cNvSpPr txBox="1"/>
          <p:nvPr/>
        </p:nvSpPr>
        <p:spPr>
          <a:xfrm>
            <a:off x="2417465" y="1965194"/>
            <a:ext cx="1823335" cy="615553"/>
          </a:xfrm>
          <a:prstGeom prst="rect">
            <a:avLst/>
          </a:prstGeom>
          <a:noFill/>
        </p:spPr>
        <p:txBody>
          <a:bodyPr wrap="square" lIns="0" tIns="0" rIns="0" bIns="0" rtlCol="0">
            <a:spAutoFit/>
          </a:bodyPr>
          <a:lstStyle/>
          <a:p>
            <a:pPr>
              <a:spcAft>
                <a:spcPts val="1300"/>
              </a:spcAft>
            </a:pPr>
            <a:r>
              <a:rPr lang="en-US" sz="1000" dirty="0">
                <a:latin typeface="Verdana" panose="020B0604030504040204" pitchFamily="34" charset="0"/>
                <a:ea typeface="Verdana" panose="020B0604030504040204" pitchFamily="34" charset="0"/>
                <a:cs typeface="Verdana" panose="020B0604030504040204" pitchFamily="34" charset="0"/>
              </a:rPr>
              <a:t>total investments under the Global Technological Modernization Program up until 2025 </a:t>
            </a:r>
            <a:endParaRPr lang="ru-RU" sz="1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288AA2A2-8E79-1647-99BA-14F2F54C2810}"/>
              </a:ext>
            </a:extLst>
          </p:cNvPr>
          <p:cNvSpPr txBox="1"/>
          <p:nvPr/>
        </p:nvSpPr>
        <p:spPr>
          <a:xfrm>
            <a:off x="3414508" y="2644633"/>
            <a:ext cx="634997" cy="477054"/>
          </a:xfrm>
          <a:prstGeom prst="rect">
            <a:avLst/>
          </a:prstGeom>
          <a:noFill/>
        </p:spPr>
        <p:txBody>
          <a:bodyPr wrap="square" lIns="0" tIns="0" rIns="0" bIns="0" rtlCol="0">
            <a:spAutoFit/>
          </a:bodyPr>
          <a:lstStyle/>
          <a:p>
            <a:pPr>
              <a:spcAft>
                <a:spcPts val="1300"/>
              </a:spcAft>
            </a:pPr>
            <a:r>
              <a:rPr lang="ru-RU" sz="3100" dirty="0">
                <a:solidFill>
                  <a:srgbClr val="FF8400"/>
                </a:solidFill>
                <a:latin typeface="Verdana" panose="020B0604030504040204" pitchFamily="34" charset="0"/>
                <a:ea typeface="Verdana" panose="020B0604030504040204" pitchFamily="34" charset="0"/>
                <a:cs typeface="Verdana" panose="020B0604030504040204" pitchFamily="34" charset="0"/>
              </a:rPr>
              <a:t>34</a:t>
            </a:r>
          </a:p>
        </p:txBody>
      </p:sp>
      <p:sp>
        <p:nvSpPr>
          <p:cNvPr id="8" name="TextBox 7">
            <a:extLst>
              <a:ext uri="{FF2B5EF4-FFF2-40B4-BE49-F238E27FC236}">
                <a16:creationId xmlns:a16="http://schemas.microsoft.com/office/drawing/2014/main" xmlns="" id="{07810FC2-F60C-9841-BA04-37D5A37C11B1}"/>
              </a:ext>
            </a:extLst>
          </p:cNvPr>
          <p:cNvSpPr txBox="1"/>
          <p:nvPr/>
        </p:nvSpPr>
        <p:spPr>
          <a:xfrm>
            <a:off x="3433064" y="3081278"/>
            <a:ext cx="1085221" cy="153888"/>
          </a:xfrm>
          <a:prstGeom prst="rect">
            <a:avLst/>
          </a:prstGeom>
          <a:noFill/>
        </p:spPr>
        <p:txBody>
          <a:bodyPr wrap="square" lIns="0" tIns="0" rIns="0" bIns="0" rtlCol="0">
            <a:spAutoFit/>
          </a:bodyPr>
          <a:lstStyle/>
          <a:p>
            <a:pPr>
              <a:spcAft>
                <a:spcPts val="1300"/>
              </a:spcAft>
            </a:pPr>
            <a:r>
              <a:rPr lang="en-US" sz="1000" dirty="0">
                <a:solidFill>
                  <a:srgbClr val="FF8400"/>
                </a:solidFill>
                <a:latin typeface="Verdana" panose="020B0604030504040204" pitchFamily="34" charset="0"/>
                <a:ea typeface="Verdana" panose="020B0604030504040204" pitchFamily="34" charset="0"/>
                <a:cs typeface="Verdana" panose="020B0604030504040204" pitchFamily="34" charset="0"/>
              </a:rPr>
              <a:t>bn rubles</a:t>
            </a:r>
            <a:endParaRPr lang="ru-RU" sz="1000" dirty="0">
              <a:solidFill>
                <a:srgbClr val="FF84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xmlns="" id="{2F759CC0-6158-CB48-82AB-F0C7B455DEC7}"/>
              </a:ext>
            </a:extLst>
          </p:cNvPr>
          <p:cNvSpPr txBox="1"/>
          <p:nvPr/>
        </p:nvSpPr>
        <p:spPr>
          <a:xfrm>
            <a:off x="3414022" y="4100731"/>
            <a:ext cx="995453" cy="551561"/>
          </a:xfrm>
          <a:prstGeom prst="rect">
            <a:avLst/>
          </a:prstGeom>
          <a:noFill/>
        </p:spPr>
        <p:txBody>
          <a:bodyPr wrap="square" lIns="0" tIns="0" rIns="0" bIns="0" rtlCol="0">
            <a:spAutoFit/>
          </a:bodyPr>
          <a:lstStyle/>
          <a:p>
            <a:pPr>
              <a:lnSpc>
                <a:spcPts val="1100"/>
              </a:lnSpc>
              <a:spcAft>
                <a:spcPts val="1300"/>
              </a:spcAft>
            </a:pPr>
            <a:r>
              <a:rPr lang="en-US" sz="850" dirty="0">
                <a:latin typeface="Verdana" panose="020B0604030504040204" pitchFamily="34" charset="0"/>
                <a:ea typeface="Verdana" panose="020B0604030504040204" pitchFamily="34" charset="0"/>
                <a:cs typeface="Verdana" panose="020B0604030504040204" pitchFamily="34" charset="0"/>
              </a:rPr>
              <a:t>in green production and environmental initiatives</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xmlns="" id="{522DB329-EF9C-4C4D-ABA3-76E87BB3C1FD}"/>
              </a:ext>
            </a:extLst>
          </p:cNvPr>
          <p:cNvSpPr txBox="1"/>
          <p:nvPr/>
        </p:nvSpPr>
        <p:spPr>
          <a:xfrm>
            <a:off x="3399622" y="3653441"/>
            <a:ext cx="1012068" cy="477054"/>
          </a:xfrm>
          <a:prstGeom prst="rect">
            <a:avLst/>
          </a:prstGeom>
          <a:noFill/>
        </p:spPr>
        <p:txBody>
          <a:bodyPr wrap="square" lIns="0" tIns="0" rIns="0" bIns="0" rtlCol="0">
            <a:spAutoFit/>
          </a:bodyPr>
          <a:lstStyle/>
          <a:p>
            <a:pPr>
              <a:spcAft>
                <a:spcPts val="1300"/>
              </a:spcAft>
            </a:pPr>
            <a:r>
              <a:rPr lang="ru-RU" sz="3100" dirty="0">
                <a:solidFill>
                  <a:srgbClr val="00E15F"/>
                </a:solidFill>
                <a:latin typeface="Verdana" panose="020B0604030504040204" pitchFamily="34" charset="0"/>
                <a:ea typeface="Verdana" panose="020B0604030504040204" pitchFamily="34" charset="0"/>
                <a:cs typeface="Verdana" panose="020B0604030504040204" pitchFamily="34" charset="0"/>
              </a:rPr>
              <a:t>20</a:t>
            </a:r>
            <a:r>
              <a:rPr lang="en-US" sz="3100" dirty="0">
                <a:solidFill>
                  <a:srgbClr val="00E15F"/>
                </a:solidFill>
                <a:latin typeface="Verdana" panose="020B0604030504040204" pitchFamily="34" charset="0"/>
                <a:ea typeface="Verdana" panose="020B0604030504040204" pitchFamily="34" charset="0"/>
                <a:cs typeface="Verdana" panose="020B0604030504040204" pitchFamily="34" charset="0"/>
              </a:rPr>
              <a:t>%</a:t>
            </a:r>
            <a:endParaRPr lang="ru-RU" sz="3100" dirty="0">
              <a:solidFill>
                <a:srgbClr val="00E15F"/>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xmlns="" id="{CD860D39-E992-1440-AC99-22785BF367EF}"/>
              </a:ext>
            </a:extLst>
          </p:cNvPr>
          <p:cNvSpPr txBox="1"/>
          <p:nvPr/>
        </p:nvSpPr>
        <p:spPr>
          <a:xfrm>
            <a:off x="4620993" y="182933"/>
            <a:ext cx="3764551" cy="1191865"/>
          </a:xfrm>
          <a:prstGeom prst="rect">
            <a:avLst/>
          </a:prstGeom>
          <a:noFill/>
        </p:spPr>
        <p:txBody>
          <a:bodyPr wrap="square" lIns="0" tIns="0" rIns="0" bIns="0" rtlCol="0">
            <a:spAutoFit/>
          </a:bodyPr>
          <a:lstStyle/>
          <a:p>
            <a:pPr>
              <a:lnSpc>
                <a:spcPts val="1900"/>
              </a:lnSpc>
            </a:pPr>
            <a:r>
              <a:rPr lang="en-US" sz="1300" dirty="0">
                <a:solidFill>
                  <a:srgbClr val="FF4B00"/>
                </a:solidFill>
                <a:latin typeface="Verdana" panose="020B0604030504040204" pitchFamily="34" charset="0"/>
                <a:ea typeface="Verdana" panose="020B0604030504040204" pitchFamily="34" charset="0"/>
                <a:cs typeface="Verdana" panose="020B0604030504040204" pitchFamily="34" charset="0"/>
              </a:rPr>
              <a:t>The modernization program encompasses the entire production cycle and aims to stimulate innovation in key points of growth that determine not only our future but also the future of the entire industry.</a:t>
            </a:r>
            <a:endParaRPr lang="ru-RU" sz="13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pic>
        <p:nvPicPr>
          <p:cNvPr id="13" name="Рисунок 12">
            <a:extLst>
              <a:ext uri="{FF2B5EF4-FFF2-40B4-BE49-F238E27FC236}">
                <a16:creationId xmlns:a16="http://schemas.microsoft.com/office/drawing/2014/main" xmlns="" id="{D5983EEC-ED7D-1C45-A0CD-E181FE217088}"/>
              </a:ext>
            </a:extLst>
          </p:cNvPr>
          <p:cNvPicPr>
            <a:picLocks noChangeAspect="1"/>
          </p:cNvPicPr>
          <p:nvPr/>
        </p:nvPicPr>
        <p:blipFill>
          <a:blip r:embed="rId3"/>
          <a:stretch>
            <a:fillRect/>
          </a:stretch>
        </p:blipFill>
        <p:spPr>
          <a:xfrm>
            <a:off x="258025" y="1971783"/>
            <a:ext cx="2074268" cy="777851"/>
          </a:xfrm>
          <a:prstGeom prst="rect">
            <a:avLst/>
          </a:prstGeom>
        </p:spPr>
      </p:pic>
      <p:graphicFrame>
        <p:nvGraphicFramePr>
          <p:cNvPr id="15" name="Диаграмма 14">
            <a:extLst>
              <a:ext uri="{FF2B5EF4-FFF2-40B4-BE49-F238E27FC236}">
                <a16:creationId xmlns:a16="http://schemas.microsoft.com/office/drawing/2014/main" xmlns="" id="{1530A1AB-98F5-F24C-9968-CC3110AA44FF}"/>
              </a:ext>
            </a:extLst>
          </p:cNvPr>
          <p:cNvGraphicFramePr/>
          <p:nvPr>
            <p:extLst>
              <p:ext uri="{D42A27DB-BD31-4B8C-83A1-F6EECF244321}">
                <p14:modId xmlns:p14="http://schemas.microsoft.com/office/powerpoint/2010/main" val="221411691"/>
              </p:ext>
            </p:extLst>
          </p:nvPr>
        </p:nvGraphicFramePr>
        <p:xfrm>
          <a:off x="1219369" y="2837720"/>
          <a:ext cx="2396191" cy="1846569"/>
        </p:xfrm>
        <a:graphic>
          <a:graphicData uri="http://schemas.openxmlformats.org/drawingml/2006/chart">
            <c:chart xmlns:c="http://schemas.openxmlformats.org/drawingml/2006/chart" xmlns:r="http://schemas.openxmlformats.org/officeDocument/2006/relationships" r:id="rId4"/>
          </a:graphicData>
        </a:graphic>
      </p:graphicFrame>
      <p:sp>
        <p:nvSpPr>
          <p:cNvPr id="16" name="Footer Placeholder 4">
            <a:extLst>
              <a:ext uri="{FF2B5EF4-FFF2-40B4-BE49-F238E27FC236}">
                <a16:creationId xmlns:a16="http://schemas.microsoft.com/office/drawing/2014/main" xmlns="" id="{9D9835B6-27B0-8743-8230-37CF0E83C9EE}"/>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17" name="TextBox 16">
            <a:hlinkClick r:id="rId5" action="ppaction://hlinksldjump"/>
            <a:extLst>
              <a:ext uri="{FF2B5EF4-FFF2-40B4-BE49-F238E27FC236}">
                <a16:creationId xmlns:a16="http://schemas.microsoft.com/office/drawing/2014/main" xmlns="" id="{9D066A85-215B-1142-BB7C-20C3B4873F74}"/>
              </a:ext>
            </a:extLst>
          </p:cNvPr>
          <p:cNvSpPr txBox="1"/>
          <p:nvPr/>
        </p:nvSpPr>
        <p:spPr>
          <a:xfrm>
            <a:off x="227036" y="174514"/>
            <a:ext cx="1805727"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1.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who we are</a:t>
            </a:r>
            <a:endPar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5981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67033E4-0AA0-924C-9389-C1C27C824566}"/>
              </a:ext>
            </a:extLst>
          </p:cNvPr>
          <p:cNvSpPr txBox="1"/>
          <p:nvPr/>
        </p:nvSpPr>
        <p:spPr>
          <a:xfrm>
            <a:off x="250825" y="697072"/>
            <a:ext cx="2131603" cy="872034"/>
          </a:xfrm>
          <a:prstGeom prst="rect">
            <a:avLst/>
          </a:prstGeom>
          <a:noFill/>
        </p:spPr>
        <p:txBody>
          <a:bodyPr wrap="square" lIns="0" tIns="0" rIns="0" bIns="0" rtlCol="0">
            <a:spAutoFit/>
          </a:bodyPr>
          <a:lstStyle/>
          <a:p>
            <a:pPr>
              <a:lnSpc>
                <a:spcPts val="3400"/>
              </a:lnSpc>
              <a:spcAft>
                <a:spcPts val="1100"/>
              </a:spcAft>
            </a:pPr>
            <a:r>
              <a:rPr lang="en-US" sz="3200" dirty="0">
                <a:latin typeface="Verdana" panose="020B0604030504040204" pitchFamily="34" charset="0"/>
                <a:ea typeface="Verdana" panose="020B0604030504040204" pitchFamily="34" charset="0"/>
                <a:cs typeface="Verdana" panose="020B0604030504040204" pitchFamily="34" charset="0"/>
              </a:rPr>
              <a:t>Russian </a:t>
            </a:r>
            <a:r>
              <a:rPr lang="en-US" sz="3200" dirty="0" err="1">
                <a:latin typeface="Verdana" panose="020B0604030504040204" pitchFamily="34" charset="0"/>
                <a:ea typeface="Verdana" panose="020B0604030504040204" pitchFamily="34" charset="0"/>
                <a:cs typeface="Verdana" panose="020B0604030504040204" pitchFamily="34" charset="0"/>
              </a:rPr>
              <a:t>Magnezit</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cxnSp>
        <p:nvCxnSpPr>
          <p:cNvPr id="4" name="Прямая соединительная линия 3">
            <a:extLst>
              <a:ext uri="{FF2B5EF4-FFF2-40B4-BE49-F238E27FC236}">
                <a16:creationId xmlns:a16="http://schemas.microsoft.com/office/drawing/2014/main" xmlns="" id="{E7A0B2DC-49B6-A14A-B3F8-063A2A25DFAE}"/>
              </a:ext>
            </a:extLst>
          </p:cNvPr>
          <p:cNvCxnSpPr>
            <a:cxnSpLocks/>
          </p:cNvCxnSpPr>
          <p:nvPr/>
        </p:nvCxnSpPr>
        <p:spPr>
          <a:xfrm>
            <a:off x="250826" y="2465430"/>
            <a:ext cx="572611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a:extLst>
              <a:ext uri="{FF2B5EF4-FFF2-40B4-BE49-F238E27FC236}">
                <a16:creationId xmlns:a16="http://schemas.microsoft.com/office/drawing/2014/main" xmlns="" id="{E934430D-2136-274F-B25C-9861D0F5EC17}"/>
              </a:ext>
            </a:extLst>
          </p:cNvPr>
          <p:cNvCxnSpPr>
            <a:cxnSpLocks/>
          </p:cNvCxnSpPr>
          <p:nvPr/>
        </p:nvCxnSpPr>
        <p:spPr>
          <a:xfrm>
            <a:off x="2563392" y="3751761"/>
            <a:ext cx="341354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57DB3D6-1B57-BC4B-AA56-AEB1C4A0D481}"/>
              </a:ext>
            </a:extLst>
          </p:cNvPr>
          <p:cNvSpPr txBox="1"/>
          <p:nvPr/>
        </p:nvSpPr>
        <p:spPr>
          <a:xfrm>
            <a:off x="4628967" y="195048"/>
            <a:ext cx="2807835" cy="1243930"/>
          </a:xfrm>
          <a:prstGeom prst="rect">
            <a:avLst/>
          </a:prstGeom>
          <a:noFill/>
        </p:spPr>
        <p:txBody>
          <a:bodyPr wrap="square" lIns="0" tIns="0" rIns="0" bIns="0" rtlCol="0">
            <a:spAutoFit/>
          </a:bodyPr>
          <a:lstStyle/>
          <a:p>
            <a:pPr>
              <a:lnSpc>
                <a:spcPts val="1800"/>
              </a:lnSpc>
            </a:pPr>
            <a:r>
              <a:rPr lang="en-US" sz="1450" dirty="0">
                <a:solidFill>
                  <a:srgbClr val="FF4B00"/>
                </a:solidFill>
                <a:latin typeface="Verdana" panose="020B0604030504040204" pitchFamily="34" charset="0"/>
                <a:ea typeface="Verdana" panose="020B0604030504040204" pitchFamily="34" charset="0"/>
                <a:cs typeface="Verdana" panose="020B0604030504040204" pitchFamily="34" charset="0"/>
              </a:rPr>
              <a:t>Russian </a:t>
            </a:r>
            <a:r>
              <a:rPr lang="en-US" sz="1450" dirty="0" err="1">
                <a:solidFill>
                  <a:srgbClr val="FF4B00"/>
                </a:solidFill>
                <a:latin typeface="Verdana" panose="020B0604030504040204" pitchFamily="34" charset="0"/>
                <a:ea typeface="Verdana" panose="020B0604030504040204" pitchFamily="34" charset="0"/>
                <a:cs typeface="Verdana" panose="020B0604030504040204" pitchFamily="34" charset="0"/>
              </a:rPr>
              <a:t>Magnezit</a:t>
            </a:r>
            <a:r>
              <a:rPr lang="en-US" sz="1450" dirty="0">
                <a:solidFill>
                  <a:srgbClr val="FF4B00"/>
                </a:solidFill>
                <a:latin typeface="Verdana" panose="020B0604030504040204" pitchFamily="34" charset="0"/>
                <a:ea typeface="Verdana" panose="020B0604030504040204" pitchFamily="34" charset="0"/>
                <a:cs typeface="Verdana" panose="020B0604030504040204" pitchFamily="34" charset="0"/>
              </a:rPr>
              <a:t> is fused and dead-burned magnesia with an MgO content of up to</a:t>
            </a:r>
            <a:endParaRPr lang="ru-RU" sz="145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a:lnSpc>
                <a:spcPts val="4300"/>
              </a:lnSpc>
            </a:pPr>
            <a:r>
              <a:rPr lang="en-US" sz="4000" spc="-200" dirty="0">
                <a:solidFill>
                  <a:srgbClr val="FF4B00"/>
                </a:solidFill>
                <a:latin typeface="Verdana" panose="020B0604030504040204" pitchFamily="34" charset="0"/>
                <a:ea typeface="Verdana" panose="020B0604030504040204" pitchFamily="34" charset="0"/>
                <a:cs typeface="Verdana" panose="020B0604030504040204" pitchFamily="34" charset="0"/>
              </a:rPr>
              <a:t>98,5%</a:t>
            </a:r>
          </a:p>
        </p:txBody>
      </p:sp>
      <p:sp>
        <p:nvSpPr>
          <p:cNvPr id="7" name="TextBox 6">
            <a:extLst>
              <a:ext uri="{FF2B5EF4-FFF2-40B4-BE49-F238E27FC236}">
                <a16:creationId xmlns:a16="http://schemas.microsoft.com/office/drawing/2014/main" xmlns="" id="{209C4FC7-4906-B647-99D7-374196631FD7}"/>
              </a:ext>
            </a:extLst>
          </p:cNvPr>
          <p:cNvSpPr txBox="1"/>
          <p:nvPr/>
        </p:nvSpPr>
        <p:spPr>
          <a:xfrm>
            <a:off x="4628966" y="1604471"/>
            <a:ext cx="2807835" cy="340734"/>
          </a:xfrm>
          <a:prstGeom prst="rect">
            <a:avLst/>
          </a:prstGeom>
          <a:noFill/>
        </p:spPr>
        <p:txBody>
          <a:bodyPr wrap="square" lIns="0" tIns="0" rIns="0" bIns="0" rtlCol="0">
            <a:spAutoFit/>
          </a:bodyPr>
          <a:lstStyle/>
          <a:p>
            <a:pPr>
              <a:lnSpc>
                <a:spcPts val="1400"/>
              </a:lnSpc>
              <a:spcAft>
                <a:spcPts val="1300"/>
              </a:spcAft>
            </a:pPr>
            <a:r>
              <a:rPr lang="en-US" sz="1000" dirty="0">
                <a:latin typeface="Verdana" panose="020B0604030504040204" pitchFamily="34" charset="0"/>
                <a:ea typeface="Verdana" panose="020B0604030504040204" pitchFamily="34" charset="0"/>
                <a:cs typeface="Verdana" panose="020B0604030504040204" pitchFamily="34" charset="0"/>
              </a:rPr>
              <a:t>produced from the unique Siberian magnesite via a double-step technology.</a:t>
            </a:r>
            <a:endParaRPr lang="ru-RU" sz="10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C8BDA288-AC02-5C42-B585-EEAC2B47E983}"/>
              </a:ext>
            </a:extLst>
          </p:cNvPr>
          <p:cNvSpPr txBox="1"/>
          <p:nvPr/>
        </p:nvSpPr>
        <p:spPr>
          <a:xfrm>
            <a:off x="6112578" y="2581835"/>
            <a:ext cx="2807835" cy="879343"/>
          </a:xfrm>
          <a:prstGeom prst="rect">
            <a:avLst/>
          </a:prstGeom>
          <a:noFill/>
        </p:spPr>
        <p:txBody>
          <a:bodyPr wrap="square" lIns="0" tIns="0" rIns="0" bIns="0" rtlCol="0">
            <a:spAutoFit/>
          </a:bodyPr>
          <a:lstStyle/>
          <a:p>
            <a:pPr>
              <a:lnSpc>
                <a:spcPts val="1400"/>
              </a:lnSpc>
              <a:spcAft>
                <a:spcPts val="1300"/>
              </a:spcAft>
            </a:pPr>
            <a:r>
              <a:rPr lang="en-US" sz="1000" dirty="0">
                <a:latin typeface="Verdana" panose="020B0604030504040204" pitchFamily="34" charset="0"/>
                <a:ea typeface="Verdana" panose="020B0604030504040204" pitchFamily="34" charset="0"/>
                <a:cs typeface="Verdana" panose="020B0604030504040204" pitchFamily="34" charset="0"/>
              </a:rPr>
              <a:t>Russian </a:t>
            </a:r>
            <a:r>
              <a:rPr lang="en-US" sz="1000" dirty="0" err="1">
                <a:latin typeface="Verdana" panose="020B0604030504040204" pitchFamily="34" charset="0"/>
                <a:ea typeface="Verdana" panose="020B0604030504040204" pitchFamily="34" charset="0"/>
                <a:cs typeface="Verdana" panose="020B0604030504040204" pitchFamily="34" charset="0"/>
              </a:rPr>
              <a:t>Magnezit</a:t>
            </a:r>
            <a:r>
              <a:rPr lang="en-US" sz="1000" dirty="0">
                <a:latin typeface="Verdana" panose="020B0604030504040204" pitchFamily="34" charset="0"/>
                <a:ea typeface="Verdana" panose="020B0604030504040204" pitchFamily="34" charset="0"/>
                <a:cs typeface="Verdana" panose="020B0604030504040204" pitchFamily="34" charset="0"/>
              </a:rPr>
              <a:t> can be used for manufacturing a wide range of high-performance refractory products for thermal vessels required by various industries.</a:t>
            </a:r>
            <a:endParaRPr lang="ru-RU" sz="10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hlinkClick r:id="rId2"/>
            <a:extLst>
              <a:ext uri="{FF2B5EF4-FFF2-40B4-BE49-F238E27FC236}">
                <a16:creationId xmlns:a16="http://schemas.microsoft.com/office/drawing/2014/main" xmlns="" id="{DBC293B9-6696-4C47-BF82-5F740E34F713}"/>
              </a:ext>
            </a:extLst>
          </p:cNvPr>
          <p:cNvSpPr txBox="1"/>
          <p:nvPr/>
        </p:nvSpPr>
        <p:spPr>
          <a:xfrm>
            <a:off x="6776447" y="4066789"/>
            <a:ext cx="1110253" cy="170816"/>
          </a:xfrm>
          <a:prstGeom prst="rect">
            <a:avLst/>
          </a:prstGeom>
          <a:noFill/>
        </p:spPr>
        <p:txBody>
          <a:bodyPr wrap="square" lIns="0" tIns="0" rIns="0" bIns="0" rtlCol="0">
            <a:spAutoFit/>
          </a:bodyPr>
          <a:lstStyle/>
          <a:p>
            <a:pPr defTabSz="504000">
              <a:lnSpc>
                <a:spcPts val="1500"/>
              </a:lnSpc>
              <a:spcAft>
                <a:spcPts val="400"/>
              </a:spcAft>
              <a:buClr>
                <a:srgbClr val="00B5FF"/>
              </a:buClr>
              <a:buSzPct val="140000"/>
            </a:pPr>
            <a:r>
              <a:rPr lang="en-US" sz="1000" u="sng" dirty="0">
                <a:solidFill>
                  <a:srgbClr val="00B5FF"/>
                </a:solidFill>
                <a:latin typeface="Verdana" panose="020B0604030504040204" pitchFamily="34" charset="0"/>
                <a:ea typeface="Verdana" panose="020B0604030504040204" pitchFamily="34" charset="0"/>
                <a:cs typeface="Verdana" panose="020B0604030504040204" pitchFamily="34" charset="0"/>
              </a:rPr>
              <a:t>learn more </a:t>
            </a:r>
          </a:p>
        </p:txBody>
      </p:sp>
      <p:pic>
        <p:nvPicPr>
          <p:cNvPr id="10" name="Рисунок 9">
            <a:extLst>
              <a:ext uri="{FF2B5EF4-FFF2-40B4-BE49-F238E27FC236}">
                <a16:creationId xmlns:a16="http://schemas.microsoft.com/office/drawing/2014/main" xmlns="" id="{3FFD4A74-CC1D-E14C-944B-49F11C32631D}"/>
              </a:ext>
            </a:extLst>
          </p:cNvPr>
          <p:cNvPicPr>
            <a:picLocks noChangeAspect="1"/>
          </p:cNvPicPr>
          <p:nvPr/>
        </p:nvPicPr>
        <p:blipFill>
          <a:blip r:embed="rId3"/>
          <a:srcRect/>
          <a:stretch/>
        </p:blipFill>
        <p:spPr>
          <a:xfrm>
            <a:off x="6044498" y="4053923"/>
            <a:ext cx="700504" cy="700504"/>
          </a:xfrm>
          <a:prstGeom prst="rect">
            <a:avLst/>
          </a:prstGeom>
        </p:spPr>
      </p:pic>
      <p:sp>
        <p:nvSpPr>
          <p:cNvPr id="11" name="TextBox 10">
            <a:extLst>
              <a:ext uri="{FF2B5EF4-FFF2-40B4-BE49-F238E27FC236}">
                <a16:creationId xmlns:a16="http://schemas.microsoft.com/office/drawing/2014/main" xmlns="" id="{8CB2265B-E595-2E49-BDD5-95C960C62BC2}"/>
              </a:ext>
            </a:extLst>
          </p:cNvPr>
          <p:cNvSpPr txBox="1"/>
          <p:nvPr/>
        </p:nvSpPr>
        <p:spPr>
          <a:xfrm>
            <a:off x="245327" y="2595152"/>
            <a:ext cx="1911708" cy="1238416"/>
          </a:xfrm>
          <a:prstGeom prst="rect">
            <a:avLst/>
          </a:prstGeom>
          <a:noFill/>
        </p:spPr>
        <p:txBody>
          <a:bodyPr wrap="square" lIns="0" tIns="0" rIns="0" bIns="0" rtlCol="0">
            <a:spAutoFit/>
          </a:bodyPr>
          <a:lstStyle/>
          <a:p>
            <a:pPr>
              <a:lnSpc>
                <a:spcPts val="1400"/>
              </a:lnSpc>
              <a:spcAft>
                <a:spcPts val="1300"/>
              </a:spcAft>
            </a:pPr>
            <a:r>
              <a:rPr lang="en-US" sz="1000" dirty="0">
                <a:solidFill>
                  <a:srgbClr val="FF4B00"/>
                </a:solidFill>
                <a:latin typeface="Verdana" panose="020B0604030504040204" pitchFamily="34" charset="0"/>
                <a:ea typeface="Verdana" panose="020B0604030504040204" pitchFamily="34" charset="0"/>
                <a:cs typeface="Verdana" panose="020B0604030504040204" pitchFamily="34" charset="0"/>
              </a:rPr>
              <a:t>The modernization program enables the Group to attain a significant growth in production volumes for both Russian </a:t>
            </a:r>
            <a:r>
              <a:rPr lang="en-US" sz="1000" dirty="0" err="1">
                <a:solidFill>
                  <a:srgbClr val="FF4B00"/>
                </a:solidFill>
                <a:latin typeface="Verdana" panose="020B0604030504040204" pitchFamily="34" charset="0"/>
                <a:ea typeface="Verdana" panose="020B0604030504040204" pitchFamily="34" charset="0"/>
                <a:cs typeface="Verdana" panose="020B0604030504040204" pitchFamily="34" charset="0"/>
              </a:rPr>
              <a:t>Magnezit</a:t>
            </a:r>
            <a:r>
              <a:rPr lang="en-US" sz="1000" dirty="0">
                <a:solidFill>
                  <a:srgbClr val="FF4B00"/>
                </a:solidFill>
                <a:latin typeface="Verdana" panose="020B0604030504040204" pitchFamily="34" charset="0"/>
                <a:ea typeface="Verdana" panose="020B0604030504040204" pitchFamily="34" charset="0"/>
                <a:cs typeface="Verdana" panose="020B0604030504040204" pitchFamily="34" charset="0"/>
              </a:rPr>
              <a:t> and innovative derivative products.</a:t>
            </a:r>
            <a:endParaRPr lang="ru-RU" sz="10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xmlns="" id="{43B0D373-5ACF-D844-BB46-A84CD9178AE4}"/>
              </a:ext>
            </a:extLst>
          </p:cNvPr>
          <p:cNvSpPr txBox="1"/>
          <p:nvPr/>
        </p:nvSpPr>
        <p:spPr>
          <a:xfrm>
            <a:off x="2562888" y="2595152"/>
            <a:ext cx="858040" cy="699807"/>
          </a:xfrm>
          <a:prstGeom prst="rect">
            <a:avLst/>
          </a:prstGeom>
          <a:noFill/>
        </p:spPr>
        <p:txBody>
          <a:bodyPr wrap="square" lIns="0" tIns="0" rIns="0" bIns="0" rtlCol="0">
            <a:spAutoFit/>
          </a:bodyPr>
          <a:lstStyle/>
          <a:p>
            <a:pPr>
              <a:lnSpc>
                <a:spcPts val="1400"/>
              </a:lnSpc>
              <a:spcAft>
                <a:spcPts val="1300"/>
              </a:spcAft>
            </a:pPr>
            <a:r>
              <a:rPr lang="en-US" sz="1000" dirty="0">
                <a:latin typeface="Verdana" panose="020B0604030504040204" pitchFamily="34" charset="0"/>
                <a:ea typeface="Verdana" panose="020B0604030504040204" pitchFamily="34" charset="0"/>
                <a:cs typeface="Verdana" panose="020B0604030504040204" pitchFamily="34" charset="0"/>
              </a:rPr>
              <a:t>Russian </a:t>
            </a:r>
            <a:r>
              <a:rPr lang="en-US" sz="1000" dirty="0" err="1">
                <a:latin typeface="Verdana" panose="020B0604030504040204" pitchFamily="34" charset="0"/>
                <a:ea typeface="Verdana" panose="020B0604030504040204" pitchFamily="34" charset="0"/>
                <a:cs typeface="Verdana" panose="020B0604030504040204" pitchFamily="34" charset="0"/>
              </a:rPr>
              <a:t>Magnezit</a:t>
            </a:r>
            <a:r>
              <a:rPr lang="en-US" sz="1000" dirty="0">
                <a:latin typeface="Verdana" panose="020B0604030504040204" pitchFamily="34" charset="0"/>
                <a:ea typeface="Verdana" panose="020B0604030504040204" pitchFamily="34" charset="0"/>
                <a:cs typeface="Verdana" panose="020B0604030504040204" pitchFamily="34" charset="0"/>
              </a:rPr>
              <a:t> fused magnesia </a:t>
            </a:r>
            <a:endParaRPr lang="ru-RU" sz="1000"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xmlns="" id="{3B735033-B27F-9145-9873-2B03577C7772}"/>
              </a:ext>
            </a:extLst>
          </p:cNvPr>
          <p:cNvSpPr txBox="1"/>
          <p:nvPr/>
        </p:nvSpPr>
        <p:spPr>
          <a:xfrm>
            <a:off x="2562888" y="3849498"/>
            <a:ext cx="858040" cy="699807"/>
          </a:xfrm>
          <a:prstGeom prst="rect">
            <a:avLst/>
          </a:prstGeom>
          <a:noFill/>
        </p:spPr>
        <p:txBody>
          <a:bodyPr wrap="square" lIns="0" tIns="0" rIns="0" bIns="0" rtlCol="0">
            <a:spAutoFit/>
          </a:bodyPr>
          <a:lstStyle/>
          <a:p>
            <a:pPr>
              <a:lnSpc>
                <a:spcPts val="1400"/>
              </a:lnSpc>
              <a:spcAft>
                <a:spcPts val="1300"/>
              </a:spcAft>
            </a:pPr>
            <a:r>
              <a:rPr lang="en-US" sz="1000" dirty="0">
                <a:latin typeface="Verdana" panose="020B0604030504040204" pitchFamily="34" charset="0"/>
                <a:ea typeface="Verdana" panose="020B0604030504040204" pitchFamily="34" charset="0"/>
                <a:cs typeface="Verdana" panose="020B0604030504040204" pitchFamily="34" charset="0"/>
              </a:rPr>
              <a:t>Russian </a:t>
            </a:r>
            <a:r>
              <a:rPr lang="en-US" sz="1000" dirty="0" err="1">
                <a:latin typeface="Verdana" panose="020B0604030504040204" pitchFamily="34" charset="0"/>
                <a:ea typeface="Verdana" panose="020B0604030504040204" pitchFamily="34" charset="0"/>
                <a:cs typeface="Verdana" panose="020B0604030504040204" pitchFamily="34" charset="0"/>
              </a:rPr>
              <a:t>Magnezit</a:t>
            </a:r>
            <a:r>
              <a:rPr lang="en-US" sz="1000" dirty="0">
                <a:latin typeface="Verdana" panose="020B0604030504040204" pitchFamily="34" charset="0"/>
                <a:ea typeface="Verdana" panose="020B0604030504040204" pitchFamily="34" charset="0"/>
                <a:cs typeface="Verdana" panose="020B0604030504040204" pitchFamily="34" charset="0"/>
              </a:rPr>
              <a:t> dead-burned magnesia</a:t>
            </a:r>
            <a:endParaRPr lang="ru-RU" sz="1000" dirty="0">
              <a:latin typeface="Verdana" panose="020B0604030504040204" pitchFamily="34" charset="0"/>
              <a:ea typeface="Verdana" panose="020B0604030504040204" pitchFamily="34" charset="0"/>
              <a:cs typeface="Verdana" panose="020B0604030504040204" pitchFamily="34" charset="0"/>
            </a:endParaRPr>
          </a:p>
        </p:txBody>
      </p:sp>
      <p:pic>
        <p:nvPicPr>
          <p:cNvPr id="14" name="Рисунок 13">
            <a:extLst>
              <a:ext uri="{FF2B5EF4-FFF2-40B4-BE49-F238E27FC236}">
                <a16:creationId xmlns:a16="http://schemas.microsoft.com/office/drawing/2014/main" xmlns="" id="{C605D211-64F0-1748-8813-11263A5DDDC3}"/>
              </a:ext>
            </a:extLst>
          </p:cNvPr>
          <p:cNvPicPr>
            <a:picLocks noChangeAspect="1"/>
          </p:cNvPicPr>
          <p:nvPr/>
        </p:nvPicPr>
        <p:blipFill>
          <a:blip r:embed="rId4"/>
          <a:stretch>
            <a:fillRect/>
          </a:stretch>
        </p:blipFill>
        <p:spPr>
          <a:xfrm>
            <a:off x="3693426" y="2595152"/>
            <a:ext cx="1982735" cy="1058880"/>
          </a:xfrm>
          <a:prstGeom prst="rect">
            <a:avLst/>
          </a:prstGeom>
        </p:spPr>
      </p:pic>
      <p:sp>
        <p:nvSpPr>
          <p:cNvPr id="16" name="TextBox 15">
            <a:extLst>
              <a:ext uri="{FF2B5EF4-FFF2-40B4-BE49-F238E27FC236}">
                <a16:creationId xmlns:a16="http://schemas.microsoft.com/office/drawing/2014/main" xmlns="" id="{35BC3F97-3932-4F40-BA22-4CC68D8FE247}"/>
              </a:ext>
            </a:extLst>
          </p:cNvPr>
          <p:cNvSpPr txBox="1"/>
          <p:nvPr/>
        </p:nvSpPr>
        <p:spPr>
          <a:xfrm>
            <a:off x="161931" y="4156839"/>
            <a:ext cx="2001188" cy="244298"/>
          </a:xfrm>
          <a:prstGeom prst="rect">
            <a:avLst/>
          </a:prstGeom>
          <a:noFill/>
        </p:spPr>
        <p:txBody>
          <a:bodyPr wrap="square" lIns="0" tIns="0" rIns="0" bIns="0" rtlCol="0">
            <a:spAutoFit/>
          </a:bodyPr>
          <a:lstStyle/>
          <a:p>
            <a:pPr defTabSz="90000">
              <a:lnSpc>
                <a:spcPts val="1000"/>
              </a:lnSpc>
              <a:spcAft>
                <a:spcPts val="1300"/>
              </a:spcAft>
            </a:pPr>
            <a:r>
              <a:rPr lang="ru-RU" sz="750" dirty="0">
                <a:solidFill>
                  <a:srgbClr val="FF4B00"/>
                </a:solidFill>
                <a:latin typeface="Verdana" panose="020B0604030504040204" pitchFamily="34" charset="0"/>
                <a:ea typeface="Verdana" panose="020B0604030504040204" pitchFamily="34" charset="0"/>
                <a:cs typeface="Verdana" panose="020B0604030504040204" pitchFamily="34" charset="0"/>
              </a:rPr>
              <a:t>*</a:t>
            </a:r>
            <a:r>
              <a:rPr lang="ru-RU" sz="750" dirty="0">
                <a:latin typeface="Verdana" panose="020B0604030504040204" pitchFamily="34" charset="0"/>
                <a:ea typeface="Verdana" panose="020B0604030504040204" pitchFamily="34" charset="0"/>
                <a:cs typeface="Verdana" panose="020B0604030504040204" pitchFamily="34" charset="0"/>
              </a:rPr>
              <a:t> </a:t>
            </a:r>
            <a:r>
              <a:rPr lang="en-US" sz="750" dirty="0">
                <a:latin typeface="Verdana" panose="020B0604030504040204" pitchFamily="34" charset="0"/>
                <a:ea typeface="Verdana" panose="020B0604030504040204" pitchFamily="34" charset="0"/>
                <a:cs typeface="Verdana" panose="020B0604030504040204" pitchFamily="34" charset="0"/>
              </a:rPr>
              <a:t>Total output for </a:t>
            </a:r>
            <a:r>
              <a:rPr lang="en-US" sz="750" dirty="0" err="1">
                <a:latin typeface="Verdana" panose="020B0604030504040204" pitchFamily="34" charset="0"/>
                <a:ea typeface="Verdana" panose="020B0604030504040204" pitchFamily="34" charset="0"/>
                <a:cs typeface="Verdana" panose="020B0604030504040204" pitchFamily="34" charset="0"/>
              </a:rPr>
              <a:t>Satka</a:t>
            </a:r>
            <a:r>
              <a:rPr lang="en-US" sz="750" dirty="0">
                <a:latin typeface="Verdana" panose="020B0604030504040204" pitchFamily="34" charset="0"/>
                <a:ea typeface="Verdana" panose="020B0604030504040204" pitchFamily="34" charset="0"/>
                <a:cs typeface="Verdana" panose="020B0604030504040204" pitchFamily="34" charset="0"/>
              </a:rPr>
              <a:t> and </a:t>
            </a:r>
            <a:br>
              <a:rPr lang="en-US" sz="750" dirty="0">
                <a:latin typeface="Verdana" panose="020B0604030504040204" pitchFamily="34" charset="0"/>
                <a:ea typeface="Verdana" panose="020B0604030504040204" pitchFamily="34" charset="0"/>
                <a:cs typeface="Verdana" panose="020B0604030504040204" pitchFamily="34" charset="0"/>
              </a:rPr>
            </a:br>
            <a:r>
              <a:rPr lang="en-US" sz="750" dirty="0">
                <a:latin typeface="Verdana" panose="020B0604030504040204" pitchFamily="34" charset="0"/>
                <a:ea typeface="Verdana" panose="020B0604030504040204" pitchFamily="34" charset="0"/>
                <a:cs typeface="Verdana" panose="020B0604030504040204" pitchFamily="34" charset="0"/>
              </a:rPr>
              <a:t>	</a:t>
            </a:r>
            <a:r>
              <a:rPr lang="en-US" sz="750" dirty="0" err="1">
                <a:latin typeface="Verdana" panose="020B0604030504040204" pitchFamily="34" charset="0"/>
                <a:ea typeface="Verdana" panose="020B0604030504040204" pitchFamily="34" charset="0"/>
                <a:cs typeface="Verdana" panose="020B0604030504040204" pitchFamily="34" charset="0"/>
              </a:rPr>
              <a:t>Nizhne-Priangarsk</a:t>
            </a:r>
            <a:r>
              <a:rPr lang="en-US" sz="750" dirty="0">
                <a:latin typeface="Verdana" panose="020B0604030504040204" pitchFamily="34" charset="0"/>
                <a:ea typeface="Verdana" panose="020B0604030504040204" pitchFamily="34" charset="0"/>
                <a:cs typeface="Verdana" panose="020B0604030504040204" pitchFamily="34" charset="0"/>
              </a:rPr>
              <a:t> production sites.</a:t>
            </a:r>
            <a:endParaRPr lang="ru-RU" sz="750" dirty="0">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a:extLst>
              <a:ext uri="{FF2B5EF4-FFF2-40B4-BE49-F238E27FC236}">
                <a16:creationId xmlns:a16="http://schemas.microsoft.com/office/drawing/2014/main" xmlns="" id="{783D0FB0-C456-4B44-B3EA-11E601A57F4A}"/>
              </a:ext>
            </a:extLst>
          </p:cNvPr>
          <p:cNvSpPr txBox="1"/>
          <p:nvPr/>
        </p:nvSpPr>
        <p:spPr>
          <a:xfrm>
            <a:off x="3489592" y="2563160"/>
            <a:ext cx="891459" cy="307777"/>
          </a:xfrm>
          <a:prstGeom prst="rect">
            <a:avLst/>
          </a:prstGeom>
          <a:noFill/>
        </p:spPr>
        <p:txBody>
          <a:bodyPr wrap="square" lIns="0" tIns="0" rIns="0" bIns="0" rtlCol="0">
            <a:spAutoFit/>
          </a:bodyPr>
          <a:lstStyle/>
          <a:p>
            <a:pPr algn="ctr">
              <a:spcAft>
                <a:spcPts val="1300"/>
              </a:spcAft>
            </a:pPr>
            <a:r>
              <a:rPr lang="ru-RU" sz="1200" dirty="0">
                <a:latin typeface="Verdana" panose="020B0604030504040204" pitchFamily="34" charset="0"/>
                <a:ea typeface="Verdana" panose="020B0604030504040204" pitchFamily="34" charset="0"/>
                <a:cs typeface="Verdana" panose="020B0604030504040204" pitchFamily="34" charset="0"/>
              </a:rPr>
              <a:t>20</a:t>
            </a:r>
            <a:r>
              <a:rPr lang="ru-RU" sz="600" dirty="0">
                <a:latin typeface="Verdana" panose="020B0604030504040204" pitchFamily="34" charset="0"/>
                <a:ea typeface="Verdana" panose="020B0604030504040204" pitchFamily="34" charset="0"/>
                <a:cs typeface="Verdana" panose="020B0604030504040204" pitchFamily="34" charset="0"/>
              </a:rPr>
              <a:t> </a:t>
            </a:r>
            <a:r>
              <a:rPr lang="ru-RU" sz="1200" dirty="0">
                <a:latin typeface="Verdana" panose="020B0604030504040204" pitchFamily="34" charset="0"/>
                <a:ea typeface="Verdana" panose="020B0604030504040204" pitchFamily="34" charset="0"/>
                <a:cs typeface="Verdana" panose="020B0604030504040204" pitchFamily="34" charset="0"/>
              </a:rPr>
              <a:t>000</a:t>
            </a:r>
            <a:r>
              <a:rPr lang="ru-RU" sz="800" dirty="0">
                <a:latin typeface="Verdana" panose="020B0604030504040204" pitchFamily="34" charset="0"/>
                <a:ea typeface="Verdana" panose="020B0604030504040204" pitchFamily="34" charset="0"/>
                <a:cs typeface="Verdana" panose="020B0604030504040204" pitchFamily="34" charset="0"/>
              </a:rPr>
              <a:t/>
            </a:r>
            <a:br>
              <a:rPr lang="ru-RU" sz="800" dirty="0">
                <a:latin typeface="Verdana" panose="020B0604030504040204" pitchFamily="34" charset="0"/>
                <a:ea typeface="Verdana" panose="020B0604030504040204" pitchFamily="34" charset="0"/>
                <a:cs typeface="Verdana" panose="020B0604030504040204" pitchFamily="34" charset="0"/>
              </a:rPr>
            </a:br>
            <a:r>
              <a:rPr lang="en-US" sz="800" dirty="0">
                <a:latin typeface="Verdana" panose="020B0604030504040204" pitchFamily="34" charset="0"/>
                <a:ea typeface="Verdana" panose="020B0604030504040204" pitchFamily="34" charset="0"/>
                <a:cs typeface="Verdana" panose="020B0604030504040204" pitchFamily="34" charset="0"/>
              </a:rPr>
              <a:t>metric tons p.a.</a:t>
            </a:r>
            <a:endParaRPr lang="ru-RU" sz="800" dirty="0">
              <a:latin typeface="Verdana" panose="020B0604030504040204" pitchFamily="34" charset="0"/>
              <a:ea typeface="Verdana" panose="020B0604030504040204" pitchFamily="34" charset="0"/>
              <a:cs typeface="Verdana" panose="020B0604030504040204" pitchFamily="34" charset="0"/>
            </a:endParaRPr>
          </a:p>
        </p:txBody>
      </p:sp>
      <p:sp>
        <p:nvSpPr>
          <p:cNvPr id="18" name="TextBox 17">
            <a:extLst>
              <a:ext uri="{FF2B5EF4-FFF2-40B4-BE49-F238E27FC236}">
                <a16:creationId xmlns:a16="http://schemas.microsoft.com/office/drawing/2014/main" xmlns="" id="{4DFAE9C1-F525-D34F-92FB-2029CD3C096C}"/>
              </a:ext>
            </a:extLst>
          </p:cNvPr>
          <p:cNvSpPr txBox="1"/>
          <p:nvPr/>
        </p:nvSpPr>
        <p:spPr>
          <a:xfrm>
            <a:off x="3506301" y="3866460"/>
            <a:ext cx="858039" cy="276999"/>
          </a:xfrm>
          <a:prstGeom prst="rect">
            <a:avLst/>
          </a:prstGeom>
          <a:noFill/>
        </p:spPr>
        <p:txBody>
          <a:bodyPr wrap="square" lIns="0" tIns="0" rIns="0" bIns="0" rtlCol="0">
            <a:spAutoFit/>
          </a:bodyPr>
          <a:lstStyle/>
          <a:p>
            <a:pPr algn="ctr">
              <a:spcAft>
                <a:spcPts val="1300"/>
              </a:spcAft>
            </a:pPr>
            <a:r>
              <a:rPr lang="ru-RU" sz="1000" dirty="0">
                <a:latin typeface="Verdana" panose="020B0604030504040204" pitchFamily="34" charset="0"/>
                <a:ea typeface="Verdana" panose="020B0604030504040204" pitchFamily="34" charset="0"/>
                <a:cs typeface="Verdana" panose="020B0604030504040204" pitchFamily="34" charset="0"/>
              </a:rPr>
              <a:t>5</a:t>
            </a:r>
            <a:r>
              <a:rPr lang="ru-RU" sz="600" dirty="0">
                <a:latin typeface="Verdana" panose="020B0604030504040204" pitchFamily="34" charset="0"/>
                <a:ea typeface="Verdana" panose="020B0604030504040204" pitchFamily="34" charset="0"/>
                <a:cs typeface="Verdana" panose="020B0604030504040204" pitchFamily="34" charset="0"/>
              </a:rPr>
              <a:t> </a:t>
            </a:r>
            <a:r>
              <a:rPr lang="ru-RU" sz="1000" dirty="0">
                <a:latin typeface="Verdana" panose="020B0604030504040204" pitchFamily="34" charset="0"/>
                <a:ea typeface="Verdana" panose="020B0604030504040204" pitchFamily="34" charset="0"/>
                <a:cs typeface="Verdana" panose="020B0604030504040204" pitchFamily="34" charset="0"/>
              </a:rPr>
              <a:t>000</a:t>
            </a:r>
            <a:r>
              <a:rPr lang="ru-RU" sz="800" dirty="0">
                <a:latin typeface="Verdana" panose="020B0604030504040204" pitchFamily="34" charset="0"/>
                <a:ea typeface="Verdana" panose="020B0604030504040204" pitchFamily="34" charset="0"/>
                <a:cs typeface="Verdana" panose="020B0604030504040204" pitchFamily="34" charset="0"/>
              </a:rPr>
              <a:t/>
            </a:r>
            <a:br>
              <a:rPr lang="ru-RU" sz="800" dirty="0">
                <a:latin typeface="Verdana" panose="020B0604030504040204" pitchFamily="34" charset="0"/>
                <a:ea typeface="Verdana" panose="020B0604030504040204" pitchFamily="34" charset="0"/>
                <a:cs typeface="Verdana" panose="020B0604030504040204" pitchFamily="34" charset="0"/>
              </a:rPr>
            </a:br>
            <a:r>
              <a:rPr lang="en-US" sz="800" dirty="0">
                <a:latin typeface="Verdana" panose="020B0604030504040204" pitchFamily="34" charset="0"/>
                <a:ea typeface="Verdana" panose="020B0604030504040204" pitchFamily="34" charset="0"/>
                <a:cs typeface="Verdana" panose="020B0604030504040204" pitchFamily="34" charset="0"/>
              </a:rPr>
              <a:t>metric tons p.a.</a:t>
            </a:r>
            <a:endParaRPr lang="ru-RU" sz="800" dirty="0">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xmlns="" id="{5BAEF369-9B29-194A-A85E-97BE6D40FAE6}"/>
              </a:ext>
            </a:extLst>
          </p:cNvPr>
          <p:cNvSpPr txBox="1"/>
          <p:nvPr/>
        </p:nvSpPr>
        <p:spPr>
          <a:xfrm>
            <a:off x="4652063" y="2941386"/>
            <a:ext cx="983392" cy="430887"/>
          </a:xfrm>
          <a:prstGeom prst="rect">
            <a:avLst/>
          </a:prstGeom>
          <a:noFill/>
        </p:spPr>
        <p:txBody>
          <a:bodyPr wrap="square" lIns="0" tIns="0" rIns="0" bIns="0" rtlCol="0">
            <a:spAutoFit/>
          </a:bodyPr>
          <a:lstStyle/>
          <a:p>
            <a:pPr algn="ctr">
              <a:spcAft>
                <a:spcPts val="1300"/>
              </a:spcAft>
            </a:pPr>
            <a:r>
              <a:rPr lang="ru-RU" sz="2000" dirty="0">
                <a:solidFill>
                  <a:srgbClr val="FF4B00"/>
                </a:solidFill>
                <a:latin typeface="Verdana" panose="020B0604030504040204" pitchFamily="34" charset="0"/>
                <a:ea typeface="Verdana" panose="020B0604030504040204" pitchFamily="34" charset="0"/>
                <a:cs typeface="Verdana" panose="020B0604030504040204" pitchFamily="34" charset="0"/>
              </a:rPr>
              <a:t>90</a:t>
            </a:r>
            <a:r>
              <a:rPr lang="ru-RU" sz="1000" dirty="0">
                <a:solidFill>
                  <a:srgbClr val="FF4B00"/>
                </a:solidFill>
                <a:latin typeface="Verdana" panose="020B0604030504040204" pitchFamily="34" charset="0"/>
                <a:ea typeface="Verdana" panose="020B0604030504040204" pitchFamily="34" charset="0"/>
                <a:cs typeface="Verdana" panose="020B0604030504040204" pitchFamily="34" charset="0"/>
              </a:rPr>
              <a:t> </a:t>
            </a:r>
            <a:r>
              <a:rPr lang="ru-RU" sz="2000" dirty="0">
                <a:solidFill>
                  <a:srgbClr val="FF4B00"/>
                </a:solidFill>
                <a:latin typeface="Verdana" panose="020B0604030504040204" pitchFamily="34" charset="0"/>
                <a:ea typeface="Verdana" panose="020B0604030504040204" pitchFamily="34" charset="0"/>
                <a:cs typeface="Verdana" panose="020B0604030504040204" pitchFamily="34" charset="0"/>
              </a:rPr>
              <a:t>000</a:t>
            </a:r>
            <a:r>
              <a:rPr lang="ru-RU" sz="800" dirty="0">
                <a:solidFill>
                  <a:srgbClr val="FF4B00"/>
                </a:solidFill>
                <a:latin typeface="Verdana" panose="020B0604030504040204" pitchFamily="34" charset="0"/>
                <a:ea typeface="Verdana" panose="020B0604030504040204" pitchFamily="34" charset="0"/>
                <a:cs typeface="Verdana" panose="020B0604030504040204" pitchFamily="34" charset="0"/>
              </a:rPr>
              <a:t/>
            </a:r>
            <a:br>
              <a:rPr lang="ru-RU" sz="800" dirty="0">
                <a:solidFill>
                  <a:srgbClr val="FF4B00"/>
                </a:solidFill>
                <a:latin typeface="Verdana" panose="020B0604030504040204" pitchFamily="34" charset="0"/>
                <a:ea typeface="Verdana" panose="020B0604030504040204" pitchFamily="34" charset="0"/>
                <a:cs typeface="Verdana" panose="020B0604030504040204" pitchFamily="34" charset="0"/>
              </a:rPr>
            </a:br>
            <a:r>
              <a:rPr lang="en-US" sz="800" dirty="0">
                <a:solidFill>
                  <a:srgbClr val="FF4B00"/>
                </a:solidFill>
                <a:latin typeface="Verdana" panose="020B0604030504040204" pitchFamily="34" charset="0"/>
                <a:ea typeface="Verdana" panose="020B0604030504040204" pitchFamily="34" charset="0"/>
                <a:cs typeface="Verdana" panose="020B0604030504040204" pitchFamily="34" charset="0"/>
              </a:rPr>
              <a:t>metric tons p.a.</a:t>
            </a:r>
            <a:endParaRPr lang="ru-RU" sz="8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a16="http://schemas.microsoft.com/office/drawing/2014/main" xmlns="" id="{046973D3-705F-2346-AD7F-9DDBA249BFC2}"/>
              </a:ext>
            </a:extLst>
          </p:cNvPr>
          <p:cNvSpPr txBox="1"/>
          <p:nvPr/>
        </p:nvSpPr>
        <p:spPr>
          <a:xfrm>
            <a:off x="4800454" y="4186545"/>
            <a:ext cx="702655" cy="461665"/>
          </a:xfrm>
          <a:prstGeom prst="rect">
            <a:avLst/>
          </a:prstGeom>
          <a:noFill/>
        </p:spPr>
        <p:txBody>
          <a:bodyPr wrap="square" lIns="0" tIns="0" rIns="0" bIns="0" rtlCol="0">
            <a:spAutoFit/>
          </a:bodyPr>
          <a:lstStyle/>
          <a:p>
            <a:pPr algn="ctr">
              <a:spcAft>
                <a:spcPts val="1300"/>
              </a:spcAft>
            </a:pPr>
            <a:r>
              <a:rPr lang="ru-RU" sz="1400" dirty="0">
                <a:solidFill>
                  <a:srgbClr val="FF4B00"/>
                </a:solidFill>
                <a:latin typeface="Verdana" panose="020B0604030504040204" pitchFamily="34" charset="0"/>
                <a:ea typeface="Verdana" panose="020B0604030504040204" pitchFamily="34" charset="0"/>
                <a:cs typeface="Verdana" panose="020B0604030504040204" pitchFamily="34" charset="0"/>
              </a:rPr>
              <a:t>50</a:t>
            </a:r>
            <a:r>
              <a:rPr lang="ru-RU" sz="900" dirty="0">
                <a:solidFill>
                  <a:srgbClr val="FF4B00"/>
                </a:solidFill>
                <a:latin typeface="Verdana" panose="020B0604030504040204" pitchFamily="34" charset="0"/>
                <a:ea typeface="Verdana" panose="020B0604030504040204" pitchFamily="34" charset="0"/>
                <a:cs typeface="Verdana" panose="020B0604030504040204" pitchFamily="34" charset="0"/>
              </a:rPr>
              <a:t> </a:t>
            </a:r>
            <a:r>
              <a:rPr lang="ru-RU" sz="1400" dirty="0">
                <a:solidFill>
                  <a:srgbClr val="FF4B00"/>
                </a:solidFill>
                <a:latin typeface="Verdana" panose="020B0604030504040204" pitchFamily="34" charset="0"/>
                <a:ea typeface="Verdana" panose="020B0604030504040204" pitchFamily="34" charset="0"/>
                <a:cs typeface="Verdana" panose="020B0604030504040204" pitchFamily="34" charset="0"/>
              </a:rPr>
              <a:t>000</a:t>
            </a:r>
            <a:r>
              <a:rPr lang="ru-RU" sz="800" dirty="0">
                <a:solidFill>
                  <a:srgbClr val="FF4B00"/>
                </a:solidFill>
                <a:latin typeface="Verdana" panose="020B0604030504040204" pitchFamily="34" charset="0"/>
                <a:ea typeface="Verdana" panose="020B0604030504040204" pitchFamily="34" charset="0"/>
                <a:cs typeface="Verdana" panose="020B0604030504040204" pitchFamily="34" charset="0"/>
              </a:rPr>
              <a:t/>
            </a:r>
            <a:br>
              <a:rPr lang="ru-RU" sz="800" dirty="0">
                <a:solidFill>
                  <a:srgbClr val="FF4B00"/>
                </a:solidFill>
                <a:latin typeface="Verdana" panose="020B0604030504040204" pitchFamily="34" charset="0"/>
                <a:ea typeface="Verdana" panose="020B0604030504040204" pitchFamily="34" charset="0"/>
                <a:cs typeface="Verdana" panose="020B0604030504040204" pitchFamily="34" charset="0"/>
              </a:rPr>
            </a:br>
            <a:r>
              <a:rPr lang="en-US" sz="800" dirty="0">
                <a:solidFill>
                  <a:srgbClr val="FF4B00"/>
                </a:solidFill>
                <a:latin typeface="Verdana" panose="020B0604030504040204" pitchFamily="34" charset="0"/>
                <a:ea typeface="Verdana" panose="020B0604030504040204" pitchFamily="34" charset="0"/>
                <a:cs typeface="Verdana" panose="020B0604030504040204" pitchFamily="34" charset="0"/>
              </a:rPr>
              <a:t>metric tons p.a.</a:t>
            </a:r>
            <a:endParaRPr lang="ru-RU" sz="8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a:extLst>
              <a:ext uri="{FF2B5EF4-FFF2-40B4-BE49-F238E27FC236}">
                <a16:creationId xmlns:a16="http://schemas.microsoft.com/office/drawing/2014/main" xmlns="" id="{78376461-542A-EC40-956F-B17272311C4C}"/>
              </a:ext>
            </a:extLst>
          </p:cNvPr>
          <p:cNvSpPr txBox="1"/>
          <p:nvPr/>
        </p:nvSpPr>
        <p:spPr>
          <a:xfrm>
            <a:off x="6776447" y="4268153"/>
            <a:ext cx="1122438" cy="363176"/>
          </a:xfrm>
          <a:prstGeom prst="rect">
            <a:avLst/>
          </a:prstGeom>
          <a:noFill/>
        </p:spPr>
        <p:txBody>
          <a:bodyPr wrap="square" lIns="0" tIns="0" rIns="0" bIns="0" rtlCol="0">
            <a:spAutoFit/>
          </a:bodyPr>
          <a:lstStyle/>
          <a:p>
            <a:pPr defTabSz="504000">
              <a:lnSpc>
                <a:spcPts val="1500"/>
              </a:lnSpc>
              <a:spcAft>
                <a:spcPts val="400"/>
              </a:spcAft>
              <a:buClr>
                <a:srgbClr val="00B5FF"/>
              </a:buClr>
              <a:buSzPct val="140000"/>
            </a:pPr>
            <a:r>
              <a:rPr lang="en-US" sz="1000" dirty="0">
                <a:solidFill>
                  <a:srgbClr val="00B5FF"/>
                </a:solidFill>
                <a:latin typeface="Verdana" panose="020B0604030504040204" pitchFamily="34" charset="0"/>
                <a:ea typeface="Verdana" panose="020B0604030504040204" pitchFamily="34" charset="0"/>
                <a:cs typeface="Verdana" panose="020B0604030504040204" pitchFamily="34" charset="0"/>
              </a:rPr>
              <a:t>about the </a:t>
            </a:r>
            <a:br>
              <a:rPr lang="en-US" sz="1000" dirty="0">
                <a:solidFill>
                  <a:srgbClr val="00B5FF"/>
                </a:solidFill>
                <a:latin typeface="Verdana" panose="020B0604030504040204" pitchFamily="34" charset="0"/>
                <a:ea typeface="Verdana" panose="020B0604030504040204" pitchFamily="34" charset="0"/>
                <a:cs typeface="Verdana" panose="020B0604030504040204" pitchFamily="34" charset="0"/>
              </a:rPr>
            </a:br>
            <a:r>
              <a:rPr lang="en-US" sz="1000" dirty="0">
                <a:solidFill>
                  <a:srgbClr val="00B5FF"/>
                </a:solidFill>
                <a:latin typeface="Verdana" panose="020B0604030504040204" pitchFamily="34" charset="0"/>
                <a:ea typeface="Verdana" panose="020B0604030504040204" pitchFamily="34" charset="0"/>
                <a:cs typeface="Verdana" panose="020B0604030504040204" pitchFamily="34" charset="0"/>
              </a:rPr>
              <a:t>Russian </a:t>
            </a:r>
            <a:r>
              <a:rPr lang="en-US" sz="1000" dirty="0" err="1">
                <a:solidFill>
                  <a:srgbClr val="00B5FF"/>
                </a:solidFill>
                <a:latin typeface="Verdana" panose="020B0604030504040204" pitchFamily="34" charset="0"/>
                <a:ea typeface="Verdana" panose="020B0604030504040204" pitchFamily="34" charset="0"/>
                <a:cs typeface="Verdana" panose="020B0604030504040204" pitchFamily="34" charset="0"/>
              </a:rPr>
              <a:t>Magnezit</a:t>
            </a:r>
            <a:r>
              <a:rPr lang="en-US" sz="1000" dirty="0">
                <a:solidFill>
                  <a:srgbClr val="00B5FF"/>
                </a:solidFill>
                <a:latin typeface="Verdana" panose="020B0604030504040204" pitchFamily="34" charset="0"/>
                <a:ea typeface="Verdana" panose="020B0604030504040204" pitchFamily="34" charset="0"/>
                <a:cs typeface="Verdana" panose="020B0604030504040204" pitchFamily="34" charset="0"/>
              </a:rPr>
              <a:t>  </a:t>
            </a:r>
            <a:endParaRPr lang="ru-RU" sz="1000" dirty="0">
              <a:solidFill>
                <a:srgbClr val="00B5FF"/>
              </a:solidFill>
              <a:latin typeface="Verdana" panose="020B0604030504040204" pitchFamily="34" charset="0"/>
              <a:ea typeface="Verdana" panose="020B0604030504040204" pitchFamily="34" charset="0"/>
              <a:cs typeface="Verdana" panose="020B0604030504040204" pitchFamily="34" charset="0"/>
            </a:endParaRPr>
          </a:p>
        </p:txBody>
      </p:sp>
      <p:pic>
        <p:nvPicPr>
          <p:cNvPr id="22" name="Рисунок 21">
            <a:extLst>
              <a:ext uri="{FF2B5EF4-FFF2-40B4-BE49-F238E27FC236}">
                <a16:creationId xmlns:a16="http://schemas.microsoft.com/office/drawing/2014/main" xmlns="" id="{513DE630-076F-7548-A9B8-3114FADAF442}"/>
              </a:ext>
            </a:extLst>
          </p:cNvPr>
          <p:cNvPicPr>
            <a:picLocks noChangeAspect="1"/>
          </p:cNvPicPr>
          <p:nvPr/>
        </p:nvPicPr>
        <p:blipFill>
          <a:blip r:embed="rId5"/>
          <a:stretch>
            <a:fillRect/>
          </a:stretch>
        </p:blipFill>
        <p:spPr>
          <a:xfrm>
            <a:off x="3464340" y="716389"/>
            <a:ext cx="762344" cy="872034"/>
          </a:xfrm>
          <a:prstGeom prst="rect">
            <a:avLst/>
          </a:prstGeom>
        </p:spPr>
      </p:pic>
      <p:pic>
        <p:nvPicPr>
          <p:cNvPr id="25" name="Рисунок 24">
            <a:extLst>
              <a:ext uri="{FF2B5EF4-FFF2-40B4-BE49-F238E27FC236}">
                <a16:creationId xmlns:a16="http://schemas.microsoft.com/office/drawing/2014/main" xmlns="" id="{B1E2F8E5-A3F3-2644-A6F3-7A22E6FD1CDA}"/>
              </a:ext>
            </a:extLst>
          </p:cNvPr>
          <p:cNvPicPr>
            <a:picLocks noChangeAspect="1"/>
          </p:cNvPicPr>
          <p:nvPr/>
        </p:nvPicPr>
        <p:blipFill>
          <a:blip r:embed="rId6"/>
          <a:stretch>
            <a:fillRect/>
          </a:stretch>
        </p:blipFill>
        <p:spPr>
          <a:xfrm>
            <a:off x="3845511" y="3941415"/>
            <a:ext cx="1720402" cy="824360"/>
          </a:xfrm>
          <a:prstGeom prst="rect">
            <a:avLst/>
          </a:prstGeom>
        </p:spPr>
      </p:pic>
      <p:sp>
        <p:nvSpPr>
          <p:cNvPr id="26" name="Footer Placeholder 4">
            <a:extLst>
              <a:ext uri="{FF2B5EF4-FFF2-40B4-BE49-F238E27FC236}">
                <a16:creationId xmlns:a16="http://schemas.microsoft.com/office/drawing/2014/main" xmlns="" id="{9EFC5E35-57E8-9945-8AD9-410E0FA168E4}"/>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27" name="TextBox 26">
            <a:hlinkClick r:id="rId7" action="ppaction://hlinksldjump"/>
            <a:extLst>
              <a:ext uri="{FF2B5EF4-FFF2-40B4-BE49-F238E27FC236}">
                <a16:creationId xmlns:a16="http://schemas.microsoft.com/office/drawing/2014/main" xmlns="" id="{7ECB793E-E099-0C40-AAD9-3A60C55C3187}"/>
              </a:ext>
            </a:extLst>
          </p:cNvPr>
          <p:cNvSpPr txBox="1"/>
          <p:nvPr/>
        </p:nvSpPr>
        <p:spPr>
          <a:xfrm>
            <a:off x="227036" y="174514"/>
            <a:ext cx="1805727"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1.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who we are</a:t>
            </a:r>
            <a:endPar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4644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B2EE543-52E5-C24D-9176-B6AB20ED8BCC}"/>
              </a:ext>
            </a:extLst>
          </p:cNvPr>
          <p:cNvSpPr txBox="1"/>
          <p:nvPr/>
        </p:nvSpPr>
        <p:spPr>
          <a:xfrm>
            <a:off x="4738622" y="523060"/>
            <a:ext cx="2678178" cy="523220"/>
          </a:xfrm>
          <a:prstGeom prst="rect">
            <a:avLst/>
          </a:prstGeom>
          <a:noFill/>
        </p:spPr>
        <p:txBody>
          <a:bodyPr wrap="square" lIns="0" tIns="0" rIns="0" bIns="0" rtlCol="0">
            <a:spAutoFit/>
          </a:bodyPr>
          <a:lstStyle/>
          <a:p>
            <a:r>
              <a:rPr lang="en-US" sz="1700" dirty="0">
                <a:solidFill>
                  <a:schemeClr val="tx1">
                    <a:alpha val="30000"/>
                  </a:schemeClr>
                </a:solidFill>
                <a:latin typeface="Verdana" panose="020B0604030504040204" pitchFamily="34" charset="0"/>
                <a:ea typeface="Verdana" panose="020B0604030504040204" pitchFamily="34" charset="0"/>
                <a:cs typeface="Verdana" panose="020B0604030504040204" pitchFamily="34" charset="0"/>
              </a:rPr>
              <a:t>for </a:t>
            </a:r>
            <a:br>
              <a:rPr lang="en-US" sz="1700" dirty="0">
                <a:solidFill>
                  <a:schemeClr val="tx1">
                    <a:alpha val="30000"/>
                  </a:schemeClr>
                </a:solidFill>
                <a:latin typeface="Verdana" panose="020B0604030504040204" pitchFamily="34" charset="0"/>
                <a:ea typeface="Verdana" panose="020B0604030504040204" pitchFamily="34" charset="0"/>
                <a:cs typeface="Verdana" panose="020B0604030504040204" pitchFamily="34" charset="0"/>
              </a:rPr>
            </a:br>
            <a:r>
              <a:rPr lang="en-US" sz="1700" dirty="0">
                <a:solidFill>
                  <a:schemeClr val="tx1">
                    <a:alpha val="30000"/>
                  </a:schemeClr>
                </a:solidFill>
                <a:latin typeface="Verdana" panose="020B0604030504040204" pitchFamily="34" charset="0"/>
                <a:ea typeface="Verdana" panose="020B0604030504040204" pitchFamily="34" charset="0"/>
                <a:cs typeface="Verdana" panose="020B0604030504040204" pitchFamily="34" charset="0"/>
              </a:rPr>
              <a:t>avant-garde quality </a:t>
            </a:r>
            <a:endParaRPr lang="ru-RU" sz="1700" dirty="0">
              <a:solidFill>
                <a:schemeClr val="tx1">
                  <a:alpha val="3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xmlns="" id="{4A4AD2D8-2E6E-C04A-BEDB-EA92BA535F34}"/>
              </a:ext>
            </a:extLst>
          </p:cNvPr>
          <p:cNvSpPr txBox="1"/>
          <p:nvPr/>
        </p:nvSpPr>
        <p:spPr>
          <a:xfrm>
            <a:off x="20880" y="-522106"/>
            <a:ext cx="1947553" cy="3693319"/>
          </a:xfrm>
          <a:prstGeom prst="rect">
            <a:avLst/>
          </a:prstGeom>
          <a:noFill/>
        </p:spPr>
        <p:txBody>
          <a:bodyPr wrap="square" lIns="0" tIns="0" rIns="0" bIns="0" rtlCol="0">
            <a:spAutoFit/>
          </a:bodyPr>
          <a:lstStyle/>
          <a:p>
            <a:r>
              <a:rPr lang="ru-RU" sz="24000" dirty="0">
                <a:solidFill>
                  <a:srgbClr val="FF8400"/>
                </a:solidFill>
                <a:latin typeface="Verdana" panose="020B0604030504040204" pitchFamily="34" charset="0"/>
                <a:ea typeface="Verdana" panose="020B0604030504040204" pitchFamily="34" charset="0"/>
                <a:cs typeface="Verdana" panose="020B0604030504040204" pitchFamily="34" charset="0"/>
              </a:rPr>
              <a:t>2</a:t>
            </a:r>
          </a:p>
        </p:txBody>
      </p:sp>
      <p:sp>
        <p:nvSpPr>
          <p:cNvPr id="7" name="TextBox 6">
            <a:extLst>
              <a:ext uri="{FF2B5EF4-FFF2-40B4-BE49-F238E27FC236}">
                <a16:creationId xmlns:a16="http://schemas.microsoft.com/office/drawing/2014/main" xmlns="" id="{C28A8E77-22C5-1B4A-B923-49B1CCD72091}"/>
              </a:ext>
            </a:extLst>
          </p:cNvPr>
          <p:cNvSpPr txBox="1"/>
          <p:nvPr/>
        </p:nvSpPr>
        <p:spPr>
          <a:xfrm>
            <a:off x="2123988" y="176500"/>
            <a:ext cx="5372458" cy="261610"/>
          </a:xfrm>
          <a:prstGeom prst="rect">
            <a:avLst/>
          </a:prstGeom>
          <a:noFill/>
        </p:spPr>
        <p:txBody>
          <a:bodyPr wrap="square" lIns="0" tIns="0" rIns="0" bIns="0" rtlCol="0">
            <a:spAutoFit/>
          </a:bodyPr>
          <a:lstStyle/>
          <a:p>
            <a:r>
              <a:rPr lang="en-US" sz="1700" dirty="0">
                <a:latin typeface="Verdana" panose="020B0604030504040204" pitchFamily="34" charset="0"/>
                <a:ea typeface="Verdana" panose="020B0604030504040204" pitchFamily="34" charset="0"/>
                <a:cs typeface="Verdana" panose="020B0604030504040204" pitchFamily="34" charset="0"/>
              </a:rPr>
              <a:t>unique raw materials </a:t>
            </a:r>
            <a:r>
              <a:rPr lang="ru-RU" sz="1700" dirty="0">
                <a:latin typeface="Verdana" panose="020B0604030504040204" pitchFamily="34" charset="0"/>
                <a:ea typeface="Verdana" panose="020B0604030504040204" pitchFamily="34" charset="0"/>
                <a:cs typeface="Verdana" panose="020B0604030504040204" pitchFamily="34" charset="0"/>
              </a:rPr>
              <a:t>× </a:t>
            </a:r>
            <a:r>
              <a:rPr lang="en-US" sz="1700" dirty="0">
                <a:latin typeface="Verdana" panose="020B0604030504040204" pitchFamily="34" charset="0"/>
                <a:ea typeface="Verdana" panose="020B0604030504040204" pitchFamily="34" charset="0"/>
                <a:cs typeface="Verdana" panose="020B0604030504040204" pitchFamily="34" charset="0"/>
              </a:rPr>
              <a:t>innovation</a:t>
            </a:r>
            <a:endParaRPr lang="ru-RU" sz="1700" dirty="0">
              <a:solidFill>
                <a:srgbClr val="AFAFAF"/>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B3F52DEC-8069-FD4B-AFD5-F8D4EEBFA42B}"/>
              </a:ext>
            </a:extLst>
          </p:cNvPr>
          <p:cNvSpPr txBox="1"/>
          <p:nvPr/>
        </p:nvSpPr>
        <p:spPr>
          <a:xfrm>
            <a:off x="4736972" y="2077575"/>
            <a:ext cx="4493428" cy="507831"/>
          </a:xfrm>
          <a:prstGeom prst="rect">
            <a:avLst/>
          </a:prstGeom>
          <a:noFill/>
        </p:spPr>
        <p:txBody>
          <a:bodyPr wrap="square" lIns="0" tIns="0" rIns="0" bIns="0" rtlCol="0">
            <a:spAutoFit/>
          </a:bodyPr>
          <a:lstStyle/>
          <a:p>
            <a:r>
              <a:rPr lang="en-US" sz="3300" dirty="0">
                <a:latin typeface="Verdana" panose="020B0604030504040204" pitchFamily="34" charset="0"/>
                <a:ea typeface="Verdana" panose="020B0604030504040204" pitchFamily="34" charset="0"/>
                <a:cs typeface="Verdana" panose="020B0604030504040204" pitchFamily="34" charset="0"/>
              </a:rPr>
              <a:t>what we offer</a:t>
            </a:r>
            <a:endParaRPr lang="ru-RU" sz="3300" dirty="0">
              <a:latin typeface="Verdana" panose="020B0604030504040204" pitchFamily="34" charset="0"/>
              <a:ea typeface="Verdana" panose="020B0604030504040204" pitchFamily="34" charset="0"/>
              <a:cs typeface="Verdana" panose="020B0604030504040204" pitchFamily="34" charset="0"/>
            </a:endParaRPr>
          </a:p>
        </p:txBody>
      </p:sp>
      <p:sp>
        <p:nvSpPr>
          <p:cNvPr id="9" name="Footer Placeholder 4">
            <a:extLst>
              <a:ext uri="{FF2B5EF4-FFF2-40B4-BE49-F238E27FC236}">
                <a16:creationId xmlns:a16="http://schemas.microsoft.com/office/drawing/2014/main" xmlns="" id="{E52DDC55-B9DE-1946-8E1E-3255B859E650}"/>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2648515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4DC8C763-50C5-FD47-9011-083BAA24AF76}"/>
              </a:ext>
            </a:extLst>
          </p:cNvPr>
          <p:cNvPicPr>
            <a:picLocks noChangeAspect="1"/>
          </p:cNvPicPr>
          <p:nvPr/>
        </p:nvPicPr>
        <p:blipFill rotWithShape="1">
          <a:blip r:embed="rId2"/>
          <a:srcRect l="31825" t="2" r="26208" b="34207"/>
          <a:stretch/>
        </p:blipFill>
        <p:spPr>
          <a:xfrm>
            <a:off x="6986892" y="1527025"/>
            <a:ext cx="1901975" cy="1986507"/>
          </a:xfrm>
          <a:prstGeom prst="rect">
            <a:avLst/>
          </a:prstGeom>
        </p:spPr>
      </p:pic>
      <p:sp>
        <p:nvSpPr>
          <p:cNvPr id="4" name="TextBox 3">
            <a:hlinkClick r:id="rId3" action="ppaction://hlinksldjump"/>
            <a:extLst>
              <a:ext uri="{FF2B5EF4-FFF2-40B4-BE49-F238E27FC236}">
                <a16:creationId xmlns:a16="http://schemas.microsoft.com/office/drawing/2014/main" xmlns="" id="{E5C24D1F-29A9-D84B-9C87-B12940BA67F7}"/>
              </a:ext>
            </a:extLst>
          </p:cNvPr>
          <p:cNvSpPr txBox="1"/>
          <p:nvPr/>
        </p:nvSpPr>
        <p:spPr>
          <a:xfrm>
            <a:off x="227036" y="174514"/>
            <a:ext cx="2573763" cy="269304"/>
          </a:xfrm>
          <a:prstGeom prst="rect">
            <a:avLst/>
          </a:prstGeom>
          <a:noFill/>
        </p:spPr>
        <p:txBody>
          <a:bodyPr wrap="square" lIns="0" tIns="0" rIns="0" bIns="0" rtlCol="0">
            <a:spAutoFit/>
          </a:bodyPr>
          <a:lstStyle/>
          <a:p>
            <a:r>
              <a:rPr lang="ru-RU" sz="1750" dirty="0">
                <a:solidFill>
                  <a:srgbClr val="FF8400"/>
                </a:solidFill>
                <a:latin typeface="Verdana" panose="020B0604030504040204" pitchFamily="34" charset="0"/>
                <a:ea typeface="Verdana" panose="020B0604030504040204" pitchFamily="34" charset="0"/>
                <a:cs typeface="Verdana" panose="020B0604030504040204" pitchFamily="34" charset="0"/>
              </a:rPr>
              <a:t>2. </a:t>
            </a:r>
            <a:r>
              <a:rPr lang="en-US" sz="1750" dirty="0">
                <a:solidFill>
                  <a:srgbClr val="FF8400"/>
                </a:solidFill>
                <a:latin typeface="Verdana" panose="020B0604030504040204" pitchFamily="34" charset="0"/>
                <a:ea typeface="Verdana" panose="020B0604030504040204" pitchFamily="34" charset="0"/>
                <a:cs typeface="Verdana" panose="020B0604030504040204" pitchFamily="34" charset="0"/>
              </a:rPr>
              <a:t>what we offer</a:t>
            </a:r>
          </a:p>
        </p:txBody>
      </p:sp>
      <p:sp>
        <p:nvSpPr>
          <p:cNvPr id="5" name="TextBox 4">
            <a:extLst>
              <a:ext uri="{FF2B5EF4-FFF2-40B4-BE49-F238E27FC236}">
                <a16:creationId xmlns:a16="http://schemas.microsoft.com/office/drawing/2014/main" xmlns="" id="{30F89180-F5E7-9C4B-A0A4-E788BA1F2593}"/>
              </a:ext>
            </a:extLst>
          </p:cNvPr>
          <p:cNvSpPr txBox="1"/>
          <p:nvPr/>
        </p:nvSpPr>
        <p:spPr>
          <a:xfrm>
            <a:off x="229225" y="744575"/>
            <a:ext cx="4271338" cy="436017"/>
          </a:xfrm>
          <a:prstGeom prst="rect">
            <a:avLst/>
          </a:prstGeom>
          <a:noFill/>
        </p:spPr>
        <p:txBody>
          <a:bodyPr wrap="square" lIns="0" tIns="0" rIns="0" bIns="0" rtlCol="0">
            <a:spAutoFit/>
          </a:bodyPr>
          <a:lstStyle/>
          <a:p>
            <a:pPr>
              <a:lnSpc>
                <a:spcPts val="3400"/>
              </a:lnSpc>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avant-garde quality </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xmlns="" id="{85A5BB69-F296-0445-BAAD-FBDC4C84AE3B}"/>
              </a:ext>
            </a:extLst>
          </p:cNvPr>
          <p:cNvSpPr txBox="1"/>
          <p:nvPr/>
        </p:nvSpPr>
        <p:spPr>
          <a:xfrm>
            <a:off x="4634245" y="190707"/>
            <a:ext cx="2506143" cy="707245"/>
          </a:xfrm>
          <a:prstGeom prst="rect">
            <a:avLst/>
          </a:prstGeom>
          <a:noFill/>
        </p:spPr>
        <p:txBody>
          <a:bodyPr wrap="square" lIns="0" tIns="0" rIns="0" bIns="0" rtlCol="0">
            <a:spAutoFit/>
          </a:bodyPr>
          <a:lstStyle/>
          <a:p>
            <a:pPr>
              <a:lnSpc>
                <a:spcPts val="1900"/>
              </a:lnSpc>
            </a:pPr>
            <a:r>
              <a:rPr lang="en-US" sz="1400" dirty="0">
                <a:solidFill>
                  <a:srgbClr val="FF4B00"/>
                </a:solidFill>
                <a:latin typeface="Verdana" panose="020B0604030504040204" pitchFamily="34" charset="0"/>
                <a:ea typeface="Verdana" panose="020B0604030504040204" pitchFamily="34" charset="0"/>
                <a:cs typeface="Verdana" panose="020B0604030504040204" pitchFamily="34" charset="0"/>
              </a:rPr>
              <a:t>Focus on cutting-edge Russian-made refractories for the cement industry</a:t>
            </a:r>
            <a:endParaRPr lang="ru-RU" sz="14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AFD30453-F63C-E843-A8EA-0096254A7473}"/>
              </a:ext>
            </a:extLst>
          </p:cNvPr>
          <p:cNvSpPr txBox="1"/>
          <p:nvPr/>
        </p:nvSpPr>
        <p:spPr>
          <a:xfrm>
            <a:off x="4617531" y="1623147"/>
            <a:ext cx="2803787" cy="1726755"/>
          </a:xfrm>
          <a:prstGeom prst="rect">
            <a:avLst/>
          </a:prstGeom>
          <a:noFill/>
        </p:spPr>
        <p:txBody>
          <a:bodyPr wrap="square" lIns="0" tIns="0" rIns="0" bIns="0" rtlCol="0">
            <a:spAutoFit/>
          </a:bodyPr>
          <a:lstStyle/>
          <a:p>
            <a:pPr>
              <a:lnSpc>
                <a:spcPts val="1700"/>
              </a:lnSpc>
            </a:pPr>
            <a:r>
              <a:rPr lang="ru-RU" sz="1300" dirty="0">
                <a:solidFill>
                  <a:schemeClr val="accent1"/>
                </a:solidFill>
                <a:latin typeface="Verdana" panose="020B0604030504040204" pitchFamily="34" charset="0"/>
                <a:ea typeface="Verdana" panose="020B0604030504040204" pitchFamily="34" charset="0"/>
                <a:cs typeface="Verdana" panose="020B0604030504040204" pitchFamily="34" charset="0"/>
              </a:rPr>
              <a:t>«</a:t>
            </a:r>
            <a:r>
              <a:rPr lang="en-US" sz="1400" dirty="0">
                <a:solidFill>
                  <a:schemeClr val="accent1"/>
                </a:solidFill>
                <a:latin typeface="Verdana" panose="020B0604030504040204" pitchFamily="34" charset="0"/>
                <a:ea typeface="Verdana" panose="020B0604030504040204" pitchFamily="34" charset="0"/>
                <a:cs typeface="Verdana" panose="020B0604030504040204" pitchFamily="34" charset="0"/>
              </a:rPr>
              <a:t>We offer an innovative line of RMAG refractories for the cement industry based on a unique mineral filler – Russian </a:t>
            </a:r>
            <a:r>
              <a:rPr lang="en-US" sz="1400" dirty="0" err="1">
                <a:solidFill>
                  <a:schemeClr val="accent1"/>
                </a:solidFill>
                <a:latin typeface="Verdana" panose="020B0604030504040204" pitchFamily="34" charset="0"/>
                <a:ea typeface="Verdana" panose="020B0604030504040204" pitchFamily="34" charset="0"/>
                <a:cs typeface="Verdana" panose="020B0604030504040204" pitchFamily="34" charset="0"/>
              </a:rPr>
              <a:t>Magnezit</a:t>
            </a:r>
            <a:r>
              <a:rPr lang="en-US" sz="1400" dirty="0">
                <a:solidFill>
                  <a:schemeClr val="accent1"/>
                </a:solidFill>
                <a:latin typeface="Verdana" panose="020B0604030504040204" pitchFamily="34" charset="0"/>
                <a:ea typeface="Verdana" panose="020B0604030504040204" pitchFamily="34" charset="0"/>
                <a:cs typeface="Verdana" panose="020B0604030504040204" pitchFamily="34" charset="0"/>
              </a:rPr>
              <a:t>. Cutting-edge production equipment guarantees top quality of each piece</a:t>
            </a:r>
            <a:r>
              <a:rPr lang="ru-RU" sz="1300" dirty="0">
                <a:solidFill>
                  <a:schemeClr val="accent1"/>
                </a:solidFill>
                <a:latin typeface="Verdana" panose="020B0604030504040204" pitchFamily="34" charset="0"/>
                <a:ea typeface="Verdana" panose="020B0604030504040204" pitchFamily="34" charset="0"/>
                <a:cs typeface="Verdana" panose="020B0604030504040204" pitchFamily="34" charset="0"/>
              </a:rPr>
              <a:t>».</a:t>
            </a:r>
          </a:p>
        </p:txBody>
      </p:sp>
      <p:sp>
        <p:nvSpPr>
          <p:cNvPr id="9" name="TextBox 8">
            <a:extLst>
              <a:ext uri="{FF2B5EF4-FFF2-40B4-BE49-F238E27FC236}">
                <a16:creationId xmlns:a16="http://schemas.microsoft.com/office/drawing/2014/main" xmlns="" id="{B66DC4C6-A1D1-E745-AEA4-885F9B8EAD31}"/>
              </a:ext>
            </a:extLst>
          </p:cNvPr>
          <p:cNvSpPr txBox="1"/>
          <p:nvPr/>
        </p:nvSpPr>
        <p:spPr>
          <a:xfrm>
            <a:off x="4617531" y="3657788"/>
            <a:ext cx="2146162" cy="205184"/>
          </a:xfrm>
          <a:prstGeom prst="rect">
            <a:avLst/>
          </a:prstGeom>
          <a:noFill/>
        </p:spPr>
        <p:txBody>
          <a:bodyPr wrap="square" lIns="0" tIns="0" rIns="0" bIns="0" rtlCol="0">
            <a:spAutoFit/>
          </a:bodyPr>
          <a:lstStyle/>
          <a:p>
            <a:pPr>
              <a:lnSpc>
                <a:spcPts val="800"/>
              </a:lnSpc>
              <a:spcAft>
                <a:spcPts val="1300"/>
              </a:spcAft>
            </a:pPr>
            <a:r>
              <a:rPr lang="en-US" sz="750" dirty="0">
                <a:latin typeface="Verdana" panose="020B0604030504040204" pitchFamily="34" charset="0"/>
                <a:ea typeface="Verdana" panose="020B0604030504040204" pitchFamily="34" charset="0"/>
                <a:cs typeface="Verdana" panose="020B0604030504040204" pitchFamily="34" charset="0"/>
              </a:rPr>
              <a:t>Sergey </a:t>
            </a:r>
            <a:r>
              <a:rPr lang="en-US" sz="750" dirty="0" err="1">
                <a:latin typeface="Verdana" panose="020B0604030504040204" pitchFamily="34" charset="0"/>
                <a:ea typeface="Verdana" panose="020B0604030504040204" pitchFamily="34" charset="0"/>
                <a:cs typeface="Verdana" panose="020B0604030504040204" pitchFamily="34" charset="0"/>
              </a:rPr>
              <a:t>Odegov</a:t>
            </a:r>
            <a:r>
              <a:rPr lang="ru-RU" sz="750" dirty="0">
                <a:latin typeface="Verdana" panose="020B0604030504040204" pitchFamily="34" charset="0"/>
                <a:ea typeface="Verdana" panose="020B0604030504040204" pitchFamily="34" charset="0"/>
                <a:cs typeface="Verdana" panose="020B0604030504040204" pitchFamily="34" charset="0"/>
              </a:rPr>
              <a:t/>
            </a:r>
            <a:br>
              <a:rPr lang="ru-RU" sz="750" dirty="0">
                <a:latin typeface="Verdana" panose="020B0604030504040204" pitchFamily="34" charset="0"/>
                <a:ea typeface="Verdana" panose="020B0604030504040204" pitchFamily="34" charset="0"/>
                <a:cs typeface="Verdana" panose="020B0604030504040204" pitchFamily="34" charset="0"/>
              </a:rPr>
            </a:br>
            <a:r>
              <a:rPr lang="en-US" sz="750" dirty="0">
                <a:latin typeface="Verdana" panose="020B0604030504040204" pitchFamily="34" charset="0"/>
                <a:ea typeface="Verdana" panose="020B0604030504040204" pitchFamily="34" charset="0"/>
                <a:cs typeface="Verdana" panose="020B0604030504040204" pitchFamily="34" charset="0"/>
              </a:rPr>
              <a:t>general director, </a:t>
            </a:r>
            <a:r>
              <a:rPr lang="en-US" sz="750" dirty="0" err="1">
                <a:latin typeface="Verdana" panose="020B0604030504040204" pitchFamily="34" charset="0"/>
                <a:ea typeface="Verdana" panose="020B0604030504040204" pitchFamily="34" charset="0"/>
                <a:cs typeface="Verdana" panose="020B0604030504040204" pitchFamily="34" charset="0"/>
              </a:rPr>
              <a:t>Magnezit</a:t>
            </a:r>
            <a:r>
              <a:rPr lang="en-US" sz="750" dirty="0">
                <a:latin typeface="Verdana" panose="020B0604030504040204" pitchFamily="34" charset="0"/>
                <a:ea typeface="Verdana" panose="020B0604030504040204" pitchFamily="34" charset="0"/>
                <a:cs typeface="Verdana" panose="020B0604030504040204" pitchFamily="34" charset="0"/>
              </a:rPr>
              <a:t> Group</a:t>
            </a:r>
            <a:endParaRPr lang="ru-RU" sz="75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xmlns="" id="{26C5CA66-8971-E449-90A6-E5FD9DB32016}"/>
              </a:ext>
            </a:extLst>
          </p:cNvPr>
          <p:cNvSpPr txBox="1"/>
          <p:nvPr/>
        </p:nvSpPr>
        <p:spPr>
          <a:xfrm>
            <a:off x="253442" y="1681115"/>
            <a:ext cx="2749145" cy="222561"/>
          </a:xfrm>
          <a:prstGeom prst="rect">
            <a:avLst/>
          </a:prstGeom>
          <a:noFill/>
        </p:spPr>
        <p:txBody>
          <a:bodyPr wrap="square" lIns="0" tIns="0" rIns="0" bIns="0" rtlCol="0">
            <a:spAutoFit/>
          </a:bodyPr>
          <a:lstStyle/>
          <a:p>
            <a:pPr>
              <a:lnSpc>
                <a:spcPts val="1900"/>
              </a:lnSpc>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target results</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4" name="Группа 13">
            <a:extLst>
              <a:ext uri="{FF2B5EF4-FFF2-40B4-BE49-F238E27FC236}">
                <a16:creationId xmlns:a16="http://schemas.microsoft.com/office/drawing/2014/main" xmlns="" id="{207AB4A9-267B-F843-A68F-BF0A97432522}"/>
              </a:ext>
            </a:extLst>
          </p:cNvPr>
          <p:cNvGrpSpPr/>
          <p:nvPr/>
        </p:nvGrpSpPr>
        <p:grpSpPr>
          <a:xfrm>
            <a:off x="255133" y="1966571"/>
            <a:ext cx="460684" cy="421277"/>
            <a:chOff x="3973012" y="2938540"/>
            <a:chExt cx="460684" cy="421277"/>
          </a:xfrm>
        </p:grpSpPr>
        <p:pic>
          <p:nvPicPr>
            <p:cNvPr id="15" name="Рисунок 14">
              <a:extLst>
                <a:ext uri="{FF2B5EF4-FFF2-40B4-BE49-F238E27FC236}">
                  <a16:creationId xmlns:a16="http://schemas.microsoft.com/office/drawing/2014/main" xmlns="" id="{BE011AAF-5F18-ED4D-B0FD-A820C38B24F7}"/>
                </a:ext>
              </a:extLst>
            </p:cNvPr>
            <p:cNvPicPr>
              <a:picLocks noChangeAspect="1"/>
            </p:cNvPicPr>
            <p:nvPr/>
          </p:nvPicPr>
          <p:blipFill>
            <a:blip r:embed="rId4"/>
            <a:stretch>
              <a:fillRect/>
            </a:stretch>
          </p:blipFill>
          <p:spPr>
            <a:xfrm>
              <a:off x="3973012" y="2938540"/>
              <a:ext cx="421277" cy="421277"/>
            </a:xfrm>
            <a:prstGeom prst="rect">
              <a:avLst/>
            </a:prstGeom>
          </p:spPr>
        </p:pic>
        <p:pic>
          <p:nvPicPr>
            <p:cNvPr id="16" name="Рисунок 15">
              <a:extLst>
                <a:ext uri="{FF2B5EF4-FFF2-40B4-BE49-F238E27FC236}">
                  <a16:creationId xmlns:a16="http://schemas.microsoft.com/office/drawing/2014/main" xmlns="" id="{5D2B45D6-73FE-E749-96E0-FEA9D296AD65}"/>
                </a:ext>
              </a:extLst>
            </p:cNvPr>
            <p:cNvPicPr>
              <a:picLocks noChangeAspect="1"/>
            </p:cNvPicPr>
            <p:nvPr/>
          </p:nvPicPr>
          <p:blipFill>
            <a:blip r:embed="rId5"/>
            <a:stretch>
              <a:fillRect/>
            </a:stretch>
          </p:blipFill>
          <p:spPr>
            <a:xfrm>
              <a:off x="4161698" y="3062019"/>
              <a:ext cx="271998" cy="214735"/>
            </a:xfrm>
            <a:prstGeom prst="rect">
              <a:avLst/>
            </a:prstGeom>
          </p:spPr>
        </p:pic>
      </p:grpSp>
      <p:sp>
        <p:nvSpPr>
          <p:cNvPr id="17" name="TextBox 16">
            <a:extLst>
              <a:ext uri="{FF2B5EF4-FFF2-40B4-BE49-F238E27FC236}">
                <a16:creationId xmlns:a16="http://schemas.microsoft.com/office/drawing/2014/main" xmlns="" id="{F8324DD9-B8D8-8E47-A952-71B1E20AE945}"/>
              </a:ext>
            </a:extLst>
          </p:cNvPr>
          <p:cNvSpPr txBox="1"/>
          <p:nvPr/>
        </p:nvSpPr>
        <p:spPr>
          <a:xfrm>
            <a:off x="253442" y="2461096"/>
            <a:ext cx="3841187" cy="1416606"/>
          </a:xfrm>
          <a:prstGeom prst="rect">
            <a:avLst/>
          </a:prstGeom>
          <a:noFill/>
        </p:spPr>
        <p:txBody>
          <a:bodyPr wrap="square" lIns="0" tIns="0" rIns="0" bIns="0" rtlCol="0">
            <a:spAutoFit/>
          </a:bodyPr>
          <a:lstStyle/>
          <a:p>
            <a:pPr>
              <a:lnSpc>
                <a:spcPts val="1400"/>
              </a:lnSpc>
              <a:spcAft>
                <a:spcPts val="700"/>
              </a:spcAft>
              <a:buClr>
                <a:srgbClr val="FF4B00"/>
              </a:buClr>
              <a:buSzPct val="100000"/>
            </a:pPr>
            <a:r>
              <a:rPr lang="en-US" sz="950" dirty="0">
                <a:solidFill>
                  <a:srgbClr val="FF4B00"/>
                </a:solidFill>
                <a:latin typeface="Verdana" panose="020B0604030504040204" pitchFamily="34" charset="0"/>
                <a:ea typeface="Verdana" panose="020B0604030504040204" pitchFamily="34" charset="0"/>
                <a:cs typeface="Verdana" panose="020B0604030504040204" pitchFamily="34" charset="0"/>
              </a:rPr>
              <a:t>for clients and partners</a:t>
            </a:r>
            <a:endParaRPr lang="ru-RU" sz="95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62000" indent="-162000">
              <a:lnSpc>
                <a:spcPts val="1400"/>
              </a:lnSpc>
              <a:spcAft>
                <a:spcPts val="700"/>
              </a:spcAft>
              <a:buClr>
                <a:srgbClr val="FF4B00"/>
              </a:buClr>
              <a:buSzPct val="100000"/>
              <a:buFont typeface=".Lucida Grande UI Regular"/>
              <a:buChar char="►"/>
            </a:pPr>
            <a:r>
              <a:rPr lang="en-US" sz="950" dirty="0">
                <a:latin typeface="Verdana" panose="020B0604030504040204" pitchFamily="34" charset="0"/>
                <a:ea typeface="Verdana" panose="020B0604030504040204" pitchFamily="34" charset="0"/>
                <a:cs typeface="Verdana" panose="020B0604030504040204" pitchFamily="34" charset="0"/>
              </a:rPr>
              <a:t>stable high quality of products</a:t>
            </a:r>
          </a:p>
          <a:p>
            <a:pPr marL="162000" indent="-162000">
              <a:lnSpc>
                <a:spcPts val="1400"/>
              </a:lnSpc>
              <a:spcAft>
                <a:spcPts val="700"/>
              </a:spcAft>
              <a:buClr>
                <a:srgbClr val="FF4B00"/>
              </a:buClr>
              <a:buSzPct val="100000"/>
              <a:buFont typeface=".Lucida Grande UI Regular"/>
              <a:buChar char="►"/>
            </a:pPr>
            <a:r>
              <a:rPr lang="en-US" sz="950" dirty="0">
                <a:latin typeface="Verdana" panose="020B0604030504040204" pitchFamily="34" charset="0"/>
                <a:ea typeface="Verdana" panose="020B0604030504040204" pitchFamily="34" charset="0"/>
                <a:cs typeface="Verdana" panose="020B0604030504040204" pitchFamily="34" charset="0"/>
              </a:rPr>
              <a:t>independence from market fluctuations and the global political climate</a:t>
            </a:r>
          </a:p>
          <a:p>
            <a:pPr marL="162000" indent="-162000">
              <a:lnSpc>
                <a:spcPts val="1400"/>
              </a:lnSpc>
              <a:spcAft>
                <a:spcPts val="700"/>
              </a:spcAft>
              <a:buClr>
                <a:srgbClr val="FF4B00"/>
              </a:buClr>
              <a:buSzPct val="100000"/>
              <a:buFont typeface=".Lucida Grande UI Regular"/>
              <a:buChar char="►"/>
            </a:pPr>
            <a:r>
              <a:rPr lang="en-US" sz="950" dirty="0">
                <a:latin typeface="Verdana" panose="020B0604030504040204" pitchFamily="34" charset="0"/>
                <a:ea typeface="Verdana" panose="020B0604030504040204" pitchFamily="34" charset="0"/>
                <a:cs typeface="Verdana" panose="020B0604030504040204" pitchFamily="34" charset="0"/>
              </a:rPr>
              <a:t>advancements in production</a:t>
            </a:r>
          </a:p>
          <a:p>
            <a:pPr marL="162000" indent="-162000">
              <a:lnSpc>
                <a:spcPts val="1400"/>
              </a:lnSpc>
              <a:spcAft>
                <a:spcPts val="700"/>
              </a:spcAft>
              <a:buClr>
                <a:srgbClr val="FF4B00"/>
              </a:buClr>
              <a:buSzPct val="100000"/>
              <a:buFont typeface=".Lucida Grande UI Regular"/>
              <a:buChar char="►"/>
            </a:pPr>
            <a:endParaRPr lang="en-US" sz="950" dirty="0">
              <a:latin typeface="Verdana" panose="020B0604030504040204" pitchFamily="34" charset="0"/>
              <a:ea typeface="Verdana" panose="020B0604030504040204" pitchFamily="34" charset="0"/>
              <a:cs typeface="Verdana" panose="020B0604030504040204" pitchFamily="34" charset="0"/>
            </a:endParaRPr>
          </a:p>
        </p:txBody>
      </p:sp>
      <p:sp>
        <p:nvSpPr>
          <p:cNvPr id="19" name="Footer Placeholder 4">
            <a:extLst>
              <a:ext uri="{FF2B5EF4-FFF2-40B4-BE49-F238E27FC236}">
                <a16:creationId xmlns:a16="http://schemas.microsoft.com/office/drawing/2014/main" xmlns="" id="{E5AECABA-B00C-7947-98E1-8709B7A3D435}"/>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3792652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D68DA7E-79BC-CA44-9792-713E614AACF0}"/>
              </a:ext>
            </a:extLst>
          </p:cNvPr>
          <p:cNvSpPr txBox="1"/>
          <p:nvPr/>
        </p:nvSpPr>
        <p:spPr>
          <a:xfrm>
            <a:off x="234236" y="743199"/>
            <a:ext cx="3887288" cy="436017"/>
          </a:xfrm>
          <a:prstGeom prst="rect">
            <a:avLst/>
          </a:prstGeom>
          <a:noFill/>
        </p:spPr>
        <p:txBody>
          <a:bodyPr wrap="square" lIns="0" tIns="0" rIns="0" bIns="0" rtlCol="0">
            <a:spAutoFit/>
          </a:bodyPr>
          <a:lstStyle/>
          <a:p>
            <a:pPr>
              <a:lnSpc>
                <a:spcPts val="3400"/>
              </a:lnSpc>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unique equipment </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xmlns="" id="{78023DAD-47B4-024E-9BEE-723BE35BF5C0}"/>
              </a:ext>
            </a:extLst>
          </p:cNvPr>
          <p:cNvSpPr txBox="1"/>
          <p:nvPr/>
        </p:nvSpPr>
        <p:spPr>
          <a:xfrm>
            <a:off x="4636863" y="184635"/>
            <a:ext cx="2922812" cy="923330"/>
          </a:xfrm>
          <a:prstGeom prst="rect">
            <a:avLst/>
          </a:prstGeom>
          <a:noFill/>
        </p:spPr>
        <p:txBody>
          <a:bodyPr wrap="square" lIns="0" tIns="0" rIns="0" bIns="0" rtlCol="0">
            <a:spAutoFit/>
          </a:bodyPr>
          <a:lstStyle/>
          <a:p>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The production line serving the needs of the cement industry is a part of Impulse, a modern production facility.</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xmlns="" id="{14266116-0A98-5848-A7F4-596B07DE4199}"/>
              </a:ext>
            </a:extLst>
          </p:cNvPr>
          <p:cNvSpPr txBox="1"/>
          <p:nvPr/>
        </p:nvSpPr>
        <p:spPr>
          <a:xfrm>
            <a:off x="6105274" y="1723162"/>
            <a:ext cx="2455629" cy="153888"/>
          </a:xfrm>
          <a:prstGeom prst="rect">
            <a:avLst/>
          </a:prstGeom>
          <a:noFill/>
        </p:spPr>
        <p:txBody>
          <a:bodyPr wrap="square" lIns="0" tIns="0" rIns="0" bIns="0" rtlCol="0">
            <a:spAutoFit/>
          </a:bodyPr>
          <a:lstStyle/>
          <a:p>
            <a:r>
              <a:rPr lang="en-US" sz="1000" dirty="0">
                <a:solidFill>
                  <a:srgbClr val="FF4B00"/>
                </a:solidFill>
                <a:latin typeface="Verdana" panose="020B0604030504040204" pitchFamily="34" charset="0"/>
                <a:ea typeface="Verdana" panose="020B0604030504040204" pitchFamily="34" charset="0"/>
                <a:cs typeface="Verdana" panose="020B0604030504040204" pitchFamily="34" charset="0"/>
              </a:rPr>
              <a:t>Unique features of the production line</a:t>
            </a:r>
            <a:endParaRPr lang="ru-RU" sz="10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xmlns="" id="{F9481E3F-70A6-BE4C-8394-4B0F35EB504D}"/>
              </a:ext>
            </a:extLst>
          </p:cNvPr>
          <p:cNvSpPr txBox="1"/>
          <p:nvPr/>
        </p:nvSpPr>
        <p:spPr>
          <a:xfrm>
            <a:off x="238210" y="3221971"/>
            <a:ext cx="2612717" cy="523220"/>
          </a:xfrm>
          <a:prstGeom prst="rect">
            <a:avLst/>
          </a:prstGeom>
          <a:noFill/>
        </p:spPr>
        <p:txBody>
          <a:bodyPr wrap="square" lIns="0" tIns="0" rIns="0" bIns="0" rtlCol="0">
            <a:spAutoFit/>
          </a:bodyPr>
          <a:lstStyle/>
          <a:p>
            <a:pPr>
              <a:spcAft>
                <a:spcPts val="1300"/>
              </a:spcAft>
            </a:pPr>
            <a:r>
              <a:rPr lang="ru-RU" sz="3400" spc="-100" dirty="0">
                <a:solidFill>
                  <a:srgbClr val="FF4B00"/>
                </a:solidFill>
                <a:latin typeface="Verdana" panose="020B0604030504040204" pitchFamily="34" charset="0"/>
                <a:ea typeface="Verdana" panose="020B0604030504040204" pitchFamily="34" charset="0"/>
                <a:cs typeface="Verdana" panose="020B0604030504040204" pitchFamily="34" charset="0"/>
              </a:rPr>
              <a:t>4</a:t>
            </a:r>
            <a:r>
              <a:rPr lang="en-US" sz="3400" spc="-100" dirty="0">
                <a:solidFill>
                  <a:srgbClr val="FF4B00"/>
                </a:solidFill>
                <a:latin typeface="Verdana" panose="020B0604030504040204" pitchFamily="34" charset="0"/>
                <a:ea typeface="Verdana" panose="020B0604030504040204" pitchFamily="34" charset="0"/>
                <a:cs typeface="Verdana" panose="020B0604030504040204" pitchFamily="34" charset="0"/>
              </a:rPr>
              <a:t>0</a:t>
            </a:r>
            <a:r>
              <a:rPr lang="ru-RU" sz="1000" spc="-100" dirty="0">
                <a:solidFill>
                  <a:srgbClr val="FF4B00"/>
                </a:solidFill>
                <a:latin typeface="Verdana" panose="020B0604030504040204" pitchFamily="34" charset="0"/>
                <a:ea typeface="Verdana" panose="020B0604030504040204" pitchFamily="34" charset="0"/>
                <a:cs typeface="Verdana" panose="020B0604030504040204" pitchFamily="34" charset="0"/>
              </a:rPr>
              <a:t> </a:t>
            </a:r>
            <a:r>
              <a:rPr lang="ru-RU" sz="3400" spc="-100" dirty="0">
                <a:solidFill>
                  <a:srgbClr val="FF4B00"/>
                </a:solidFill>
                <a:latin typeface="Verdana" panose="020B0604030504040204" pitchFamily="34" charset="0"/>
                <a:ea typeface="Verdana" panose="020B0604030504040204" pitchFamily="34" charset="0"/>
                <a:cs typeface="Verdana" panose="020B0604030504040204" pitchFamily="34" charset="0"/>
              </a:rPr>
              <a:t>000</a:t>
            </a:r>
            <a:r>
              <a:rPr lang="en-US" sz="1400" spc="-100" dirty="0">
                <a:solidFill>
                  <a:srgbClr val="FF4B00"/>
                </a:solidFill>
                <a:latin typeface="Verdana" panose="020B0604030504040204" pitchFamily="34" charset="0"/>
                <a:ea typeface="Verdana" panose="020B0604030504040204" pitchFamily="34" charset="0"/>
                <a:cs typeface="Verdana" panose="020B0604030504040204" pitchFamily="34" charset="0"/>
              </a:rPr>
              <a:t> </a:t>
            </a:r>
            <a:r>
              <a:rPr lang="en-US" sz="1000" dirty="0">
                <a:solidFill>
                  <a:srgbClr val="FF4B00"/>
                </a:solidFill>
                <a:latin typeface="Verdana" panose="020B0604030504040204" pitchFamily="34" charset="0"/>
                <a:ea typeface="Verdana" panose="020B0604030504040204" pitchFamily="34" charset="0"/>
                <a:cs typeface="Verdana" panose="020B0604030504040204" pitchFamily="34" charset="0"/>
              </a:rPr>
              <a:t>tpa</a:t>
            </a:r>
            <a:endParaRPr lang="ru-RU" sz="1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4DA487D-EDAE-C64B-9E5B-5BB1E1BEB930}"/>
              </a:ext>
            </a:extLst>
          </p:cNvPr>
          <p:cNvSpPr txBox="1"/>
          <p:nvPr/>
        </p:nvSpPr>
        <p:spPr>
          <a:xfrm>
            <a:off x="206587" y="4231329"/>
            <a:ext cx="1308893" cy="507831"/>
          </a:xfrm>
          <a:prstGeom prst="rect">
            <a:avLst/>
          </a:prstGeom>
          <a:noFill/>
        </p:spPr>
        <p:txBody>
          <a:bodyPr wrap="square" lIns="0" tIns="0" rIns="0" bIns="0" rtlCol="0">
            <a:spAutoFit/>
          </a:bodyPr>
          <a:lstStyle/>
          <a:p>
            <a:pPr>
              <a:spcAft>
                <a:spcPts val="1300"/>
              </a:spcAft>
            </a:pPr>
            <a:r>
              <a:rPr lang="ru-RU" sz="3300" spc="-100" dirty="0">
                <a:solidFill>
                  <a:srgbClr val="00E15F"/>
                </a:solidFill>
                <a:latin typeface="Verdana" panose="020B0604030504040204" pitchFamily="34" charset="0"/>
                <a:ea typeface="Verdana" panose="020B0604030504040204" pitchFamily="34" charset="0"/>
                <a:cs typeface="Verdana" panose="020B0604030504040204" pitchFamily="34" charset="0"/>
              </a:rPr>
              <a:t>100%</a:t>
            </a:r>
          </a:p>
        </p:txBody>
      </p:sp>
      <p:sp>
        <p:nvSpPr>
          <p:cNvPr id="8" name="TextBox 7">
            <a:extLst>
              <a:ext uri="{FF2B5EF4-FFF2-40B4-BE49-F238E27FC236}">
                <a16:creationId xmlns:a16="http://schemas.microsoft.com/office/drawing/2014/main" xmlns="" id="{73BCF19A-B98E-0E43-BB3A-7DCD096C8D2D}"/>
              </a:ext>
            </a:extLst>
          </p:cNvPr>
          <p:cNvSpPr txBox="1"/>
          <p:nvPr/>
        </p:nvSpPr>
        <p:spPr>
          <a:xfrm>
            <a:off x="1542445" y="4299615"/>
            <a:ext cx="1087437" cy="384721"/>
          </a:xfrm>
          <a:prstGeom prst="rect">
            <a:avLst/>
          </a:prstGeom>
          <a:noFill/>
        </p:spPr>
        <p:txBody>
          <a:bodyPr wrap="square" lIns="0" tIns="0" rIns="0" bIns="0" rtlCol="0">
            <a:spAutoFit/>
          </a:bodyPr>
          <a:lstStyle/>
          <a:p>
            <a:pPr>
              <a:lnSpc>
                <a:spcPts val="1000"/>
              </a:lnSpc>
              <a:spcAft>
                <a:spcPts val="1300"/>
              </a:spcAft>
            </a:pPr>
            <a:r>
              <a:rPr lang="en" sz="1000" dirty="0">
                <a:solidFill>
                  <a:srgbClr val="00E15F"/>
                </a:solidFill>
                <a:latin typeface="Verdana" panose="020B0604030504040204" pitchFamily="34" charset="0"/>
                <a:ea typeface="Verdana" panose="020B0604030504040204" pitchFamily="34" charset="0"/>
                <a:cs typeface="Verdana" panose="020B0604030504040204" pitchFamily="34" charset="0"/>
              </a:rPr>
              <a:t>compliance with environmental standards</a:t>
            </a:r>
          </a:p>
        </p:txBody>
      </p:sp>
      <p:sp>
        <p:nvSpPr>
          <p:cNvPr id="9" name="TextBox 8">
            <a:extLst>
              <a:ext uri="{FF2B5EF4-FFF2-40B4-BE49-F238E27FC236}">
                <a16:creationId xmlns:a16="http://schemas.microsoft.com/office/drawing/2014/main" xmlns="" id="{26B10CA8-01E7-0B43-B27A-5E9F4E5E288C}"/>
              </a:ext>
            </a:extLst>
          </p:cNvPr>
          <p:cNvSpPr txBox="1"/>
          <p:nvPr/>
        </p:nvSpPr>
        <p:spPr>
          <a:xfrm>
            <a:off x="3147935" y="2090358"/>
            <a:ext cx="2788170" cy="859210"/>
          </a:xfrm>
          <a:prstGeom prst="rect">
            <a:avLst/>
          </a:prstGeom>
          <a:noFill/>
        </p:spPr>
        <p:txBody>
          <a:bodyPr wrap="square" lIns="0" tIns="0" rIns="0" bIns="0" rtlCol="0">
            <a:spAutoFit/>
          </a:bodyPr>
          <a:lstStyle/>
          <a:p>
            <a:pPr marL="180000" indent="-180000">
              <a:lnSpc>
                <a:spcPts val="1200"/>
              </a:lnSpc>
              <a:spcAft>
                <a:spcPts val="7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LAEIS hydraulic presses</a:t>
            </a:r>
          </a:p>
          <a:p>
            <a:pPr marL="180000" indent="-180000">
              <a:lnSpc>
                <a:spcPts val="1200"/>
              </a:lnSpc>
              <a:spcAft>
                <a:spcPts val="7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ABB robot solutions</a:t>
            </a:r>
          </a:p>
          <a:p>
            <a:pPr marL="180000" indent="-180000">
              <a:lnSpc>
                <a:spcPts val="1200"/>
              </a:lnSpc>
              <a:spcAft>
                <a:spcPts val="400"/>
              </a:spcAft>
              <a:buClr>
                <a:srgbClr val="FF4B00"/>
              </a:buClr>
              <a:buSzPct val="100000"/>
              <a:buFont typeface=".Lucida Grande UI Regular"/>
              <a:buChar char="►"/>
            </a:pPr>
            <a:r>
              <a:rPr lang="en-US" sz="1000" dirty="0" err="1">
                <a:latin typeface="Verdana" panose="020B0604030504040204" pitchFamily="34" charset="0"/>
                <a:ea typeface="Verdana" panose="020B0604030504040204" pitchFamily="34" charset="0"/>
                <a:cs typeface="Verdana" panose="020B0604030504040204" pitchFamily="34" charset="0"/>
              </a:rPr>
              <a:t>Riedhammer</a:t>
            </a:r>
            <a:r>
              <a:rPr lang="en-US" sz="1000" dirty="0">
                <a:latin typeface="Verdana" panose="020B0604030504040204" pitchFamily="34" charset="0"/>
                <a:ea typeface="Verdana" panose="020B0604030504040204" pitchFamily="34" charset="0"/>
                <a:cs typeface="Verdana" panose="020B0604030504040204" pitchFamily="34" charset="0"/>
              </a:rPr>
              <a:t> tunnel kiln </a:t>
            </a:r>
            <a:endParaRPr lang="ru-RU" sz="1000" dirty="0">
              <a:latin typeface="Verdana" panose="020B0604030504040204" pitchFamily="34" charset="0"/>
              <a:ea typeface="Verdana" panose="020B0604030504040204" pitchFamily="34" charset="0"/>
              <a:cs typeface="Verdana" panose="020B0604030504040204" pitchFamily="34" charset="0"/>
            </a:endParaRPr>
          </a:p>
          <a:p>
            <a:pPr marL="180000">
              <a:lnSpc>
                <a:spcPts val="1300"/>
              </a:lnSpc>
              <a:spcAft>
                <a:spcPts val="700"/>
              </a:spcAft>
              <a:buClr>
                <a:srgbClr val="FF8400"/>
              </a:buClr>
              <a:buSzPct val="140000"/>
            </a:pPr>
            <a:r>
              <a:rPr lang="en-US" sz="1400" dirty="0">
                <a:latin typeface="Verdana" panose="020B0604030504040204" pitchFamily="34" charset="0"/>
                <a:ea typeface="Verdana" panose="020B0604030504040204" pitchFamily="34" charset="0"/>
                <a:cs typeface="Verdana" panose="020B0604030504040204" pitchFamily="34" charset="0"/>
              </a:rPr>
              <a:t>Omega Impulse </a:t>
            </a:r>
            <a:r>
              <a:rPr lang="ru-RU" sz="1400" dirty="0">
                <a:latin typeface="Verdana" panose="020B0604030504040204" pitchFamily="34" charset="0"/>
                <a:ea typeface="Verdana" panose="020B0604030504040204" pitchFamily="34" charset="0"/>
                <a:cs typeface="Verdana" panose="020B0604030504040204" pitchFamily="34" charset="0"/>
              </a:rPr>
              <a:t>40</a:t>
            </a:r>
            <a:endParaRPr lang="ru-RU" sz="100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xmlns="" id="{3A3EF9C0-1097-0140-8A42-A4993703ACB0}"/>
              </a:ext>
            </a:extLst>
          </p:cNvPr>
          <p:cNvSpPr txBox="1"/>
          <p:nvPr/>
        </p:nvSpPr>
        <p:spPr>
          <a:xfrm>
            <a:off x="6105275" y="2088075"/>
            <a:ext cx="2893809" cy="1987724"/>
          </a:xfrm>
          <a:prstGeom prst="rect">
            <a:avLst/>
          </a:prstGeom>
          <a:noFill/>
        </p:spPr>
        <p:txBody>
          <a:bodyPr wrap="square" lIns="0" tIns="0" rIns="0" bIns="0" rtlCol="0">
            <a:spAutoFit/>
          </a:bodyPr>
          <a:lstStyle/>
          <a:p>
            <a:pPr marL="144000" indent="-144000">
              <a:lnSpc>
                <a:spcPts val="1200"/>
              </a:lnSpc>
              <a:spcAft>
                <a:spcPts val="7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end-to-end line automation — from mixing to labeling and packaging. </a:t>
            </a:r>
          </a:p>
          <a:p>
            <a:pPr marL="144000" indent="-144000">
              <a:lnSpc>
                <a:spcPts val="1200"/>
              </a:lnSpc>
              <a:spcAft>
                <a:spcPts val="7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optimized logistics with fully localized equipment.</a:t>
            </a:r>
          </a:p>
          <a:p>
            <a:pPr marL="144000" indent="-144000">
              <a:lnSpc>
                <a:spcPts val="1200"/>
              </a:lnSpc>
              <a:spcAft>
                <a:spcPts val="7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uniform firing in an energy-efficient kiln.</a:t>
            </a:r>
          </a:p>
          <a:p>
            <a:pPr marL="144000" indent="-144000">
              <a:lnSpc>
                <a:spcPts val="1200"/>
              </a:lnSpc>
              <a:spcAft>
                <a:spcPts val="7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external and internal defect control for each item.</a:t>
            </a:r>
          </a:p>
          <a:p>
            <a:pPr marL="144000" indent="-144000">
              <a:lnSpc>
                <a:spcPts val="1200"/>
              </a:lnSpc>
              <a:spcAft>
                <a:spcPts val="7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minimizing the impact of the human factor.</a:t>
            </a:r>
          </a:p>
          <a:p>
            <a:pPr marL="144000" indent="-144000">
              <a:lnSpc>
                <a:spcPts val="1200"/>
              </a:lnSpc>
              <a:spcAft>
                <a:spcPts val="700"/>
              </a:spcAft>
              <a:buClr>
                <a:srgbClr val="FF4B00"/>
              </a:buClr>
              <a:buSzPct val="100000"/>
              <a:buFont typeface=".Lucida Grande UI Regular"/>
              <a:buChar cha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hlinkClick r:id="rId2" action="ppaction://hlinksldjump"/>
            <a:extLst>
              <a:ext uri="{FF2B5EF4-FFF2-40B4-BE49-F238E27FC236}">
                <a16:creationId xmlns:a16="http://schemas.microsoft.com/office/drawing/2014/main" xmlns="" id="{8D9098BF-7F86-4A4B-9151-2E69256CC6C6}"/>
              </a:ext>
            </a:extLst>
          </p:cNvPr>
          <p:cNvSpPr txBox="1"/>
          <p:nvPr/>
        </p:nvSpPr>
        <p:spPr>
          <a:xfrm>
            <a:off x="227036" y="174514"/>
            <a:ext cx="2797152"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2.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what we offer</a:t>
            </a:r>
          </a:p>
        </p:txBody>
      </p:sp>
      <p:sp>
        <p:nvSpPr>
          <p:cNvPr id="12" name="TextBox 11">
            <a:extLst>
              <a:ext uri="{FF2B5EF4-FFF2-40B4-BE49-F238E27FC236}">
                <a16:creationId xmlns:a16="http://schemas.microsoft.com/office/drawing/2014/main" xmlns="" id="{A2EE96FD-B535-9F4C-BA27-91A73F1CD017}"/>
              </a:ext>
            </a:extLst>
          </p:cNvPr>
          <p:cNvSpPr txBox="1"/>
          <p:nvPr/>
        </p:nvSpPr>
        <p:spPr>
          <a:xfrm>
            <a:off x="3147935" y="3902032"/>
            <a:ext cx="2788170" cy="153888"/>
          </a:xfrm>
          <a:prstGeom prst="rect">
            <a:avLst/>
          </a:prstGeom>
          <a:noFill/>
        </p:spPr>
        <p:txBody>
          <a:bodyPr wrap="square" lIns="0" tIns="0" rIns="0" bIns="0" rtlCol="0">
            <a:spAutoFit/>
          </a:bodyPr>
          <a:lstStyle/>
          <a:p>
            <a:pPr marL="180000" indent="-180000">
              <a:lnSpc>
                <a:spcPts val="1200"/>
              </a:lnSpc>
              <a:spcAft>
                <a:spcPts val="7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automatic sorting and packaging facility</a:t>
            </a:r>
          </a:p>
        </p:txBody>
      </p:sp>
      <p:sp>
        <p:nvSpPr>
          <p:cNvPr id="13" name="TextBox 12">
            <a:hlinkClick r:id="rId3"/>
            <a:extLst>
              <a:ext uri="{FF2B5EF4-FFF2-40B4-BE49-F238E27FC236}">
                <a16:creationId xmlns:a16="http://schemas.microsoft.com/office/drawing/2014/main" xmlns="" id="{CBAC5F36-B7BB-A941-A3E3-E9C8D4FA7112}"/>
              </a:ext>
            </a:extLst>
          </p:cNvPr>
          <p:cNvSpPr txBox="1"/>
          <p:nvPr/>
        </p:nvSpPr>
        <p:spPr>
          <a:xfrm>
            <a:off x="3566304" y="4492607"/>
            <a:ext cx="2538971" cy="159852"/>
          </a:xfrm>
          <a:prstGeom prst="rect">
            <a:avLst/>
          </a:prstGeom>
          <a:noFill/>
        </p:spPr>
        <p:txBody>
          <a:bodyPr wrap="square" lIns="0" tIns="0" rIns="0" bIns="0" rtlCol="0">
            <a:spAutoFit/>
          </a:bodyPr>
          <a:lstStyle/>
          <a:p>
            <a:pPr defTabSz="504000">
              <a:lnSpc>
                <a:spcPts val="1400"/>
              </a:lnSpc>
              <a:spcAft>
                <a:spcPts val="400"/>
              </a:spcAft>
              <a:buClr>
                <a:srgbClr val="00B5FF"/>
              </a:buClr>
              <a:buSzPct val="140000"/>
            </a:pPr>
            <a:r>
              <a:rPr lang="en-US" sz="950" u="sng" dirty="0">
                <a:solidFill>
                  <a:srgbClr val="00B5FF"/>
                </a:solidFill>
                <a:latin typeface="Verdana" panose="020B0604030504040204" pitchFamily="34" charset="0"/>
                <a:ea typeface="Verdana" panose="020B0604030504040204" pitchFamily="34" charset="0"/>
                <a:cs typeface="Verdana" panose="020B0604030504040204" pitchFamily="34" charset="0"/>
              </a:rPr>
              <a:t>how the production line works </a:t>
            </a:r>
            <a:endParaRPr lang="ru-RU" sz="950" u="sng" dirty="0">
              <a:solidFill>
                <a:srgbClr val="00B5FF"/>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Рисунок 13">
            <a:extLst>
              <a:ext uri="{FF2B5EF4-FFF2-40B4-BE49-F238E27FC236}">
                <a16:creationId xmlns:a16="http://schemas.microsoft.com/office/drawing/2014/main" xmlns="" id="{9E076137-36FD-0B43-8FA0-74D7F9304D51}"/>
              </a:ext>
            </a:extLst>
          </p:cNvPr>
          <p:cNvPicPr>
            <a:picLocks noChangeAspect="1"/>
          </p:cNvPicPr>
          <p:nvPr/>
        </p:nvPicPr>
        <p:blipFill>
          <a:blip r:embed="rId4"/>
          <a:stretch>
            <a:fillRect/>
          </a:stretch>
        </p:blipFill>
        <p:spPr>
          <a:xfrm>
            <a:off x="3167063" y="3012980"/>
            <a:ext cx="2809875" cy="776129"/>
          </a:xfrm>
          <a:prstGeom prst="rect">
            <a:avLst/>
          </a:prstGeom>
        </p:spPr>
      </p:pic>
      <p:pic>
        <p:nvPicPr>
          <p:cNvPr id="15" name="Рисунок 14">
            <a:extLst>
              <a:ext uri="{FF2B5EF4-FFF2-40B4-BE49-F238E27FC236}">
                <a16:creationId xmlns:a16="http://schemas.microsoft.com/office/drawing/2014/main" xmlns="" id="{B6BDA40A-0698-F44C-922E-013C6E446B10}"/>
              </a:ext>
            </a:extLst>
          </p:cNvPr>
          <p:cNvPicPr>
            <a:picLocks noChangeAspect="1"/>
          </p:cNvPicPr>
          <p:nvPr/>
        </p:nvPicPr>
        <p:blipFill>
          <a:blip r:embed="rId5"/>
          <a:stretch>
            <a:fillRect/>
          </a:stretch>
        </p:blipFill>
        <p:spPr>
          <a:xfrm>
            <a:off x="3131247" y="4268473"/>
            <a:ext cx="428794" cy="428794"/>
          </a:xfrm>
          <a:prstGeom prst="rect">
            <a:avLst/>
          </a:prstGeom>
        </p:spPr>
      </p:pic>
      <p:sp>
        <p:nvSpPr>
          <p:cNvPr id="16" name="TextBox 15">
            <a:extLst>
              <a:ext uri="{FF2B5EF4-FFF2-40B4-BE49-F238E27FC236}">
                <a16:creationId xmlns:a16="http://schemas.microsoft.com/office/drawing/2014/main" xmlns="" id="{A06A4336-EF5F-A54B-B5DA-32A9B4265D24}"/>
              </a:ext>
            </a:extLst>
          </p:cNvPr>
          <p:cNvSpPr txBox="1"/>
          <p:nvPr/>
        </p:nvSpPr>
        <p:spPr>
          <a:xfrm>
            <a:off x="3167063" y="1723162"/>
            <a:ext cx="2455630" cy="307777"/>
          </a:xfrm>
          <a:prstGeom prst="rect">
            <a:avLst/>
          </a:prstGeom>
          <a:noFill/>
        </p:spPr>
        <p:txBody>
          <a:bodyPr wrap="square" lIns="0" tIns="0" rIns="0" bIns="0" rtlCol="0">
            <a:spAutoFit/>
          </a:bodyPr>
          <a:lstStyle/>
          <a:p>
            <a:r>
              <a:rPr lang="en-US" sz="1000" dirty="0">
                <a:solidFill>
                  <a:schemeClr val="accent3"/>
                </a:solidFill>
                <a:latin typeface="Verdana"/>
                <a:ea typeface="Arial Unicode MS"/>
                <a:cs typeface="Arial Unicode MS"/>
              </a:rPr>
              <a:t>production line for refractories for the cement industry</a:t>
            </a:r>
          </a:p>
        </p:txBody>
      </p:sp>
      <p:sp>
        <p:nvSpPr>
          <p:cNvPr id="17" name="TextBox 16">
            <a:extLst>
              <a:ext uri="{FF2B5EF4-FFF2-40B4-BE49-F238E27FC236}">
                <a16:creationId xmlns:a16="http://schemas.microsoft.com/office/drawing/2014/main" xmlns="" id="{40AC1450-9FA3-3D4C-B641-BAF3D6A72327}"/>
              </a:ext>
            </a:extLst>
          </p:cNvPr>
          <p:cNvSpPr txBox="1"/>
          <p:nvPr/>
        </p:nvSpPr>
        <p:spPr>
          <a:xfrm>
            <a:off x="250825" y="1729315"/>
            <a:ext cx="2455630" cy="1359346"/>
          </a:xfrm>
          <a:prstGeom prst="rect">
            <a:avLst/>
          </a:prstGeom>
          <a:noFill/>
        </p:spPr>
        <p:txBody>
          <a:bodyPr wrap="square" lIns="0" tIns="0" rIns="0" bIns="0" rtlCol="0">
            <a:spAutoFit/>
          </a:bodyPr>
          <a:lstStyle/>
          <a:p>
            <a:pPr>
              <a:spcAft>
                <a:spcPts val="300"/>
              </a:spcAft>
            </a:pPr>
            <a:r>
              <a:rPr lang="en-US" sz="1000" dirty="0">
                <a:solidFill>
                  <a:srgbClr val="FF4B00"/>
                </a:solidFill>
                <a:latin typeface="Verdana" panose="020B0604030504040204" pitchFamily="34" charset="0"/>
                <a:ea typeface="Verdana" panose="020B0604030504040204" pitchFamily="34" charset="0"/>
                <a:cs typeface="Verdana" panose="020B0604030504040204" pitchFamily="34" charset="0"/>
              </a:rPr>
              <a:t>Location</a:t>
            </a:r>
            <a:r>
              <a:rPr lang="ru-RU" sz="1000" dirty="0">
                <a:solidFill>
                  <a:srgbClr val="FF4B00"/>
                </a:solidFill>
                <a:latin typeface="Verdana" panose="020B0604030504040204" pitchFamily="34" charset="0"/>
                <a:ea typeface="Verdana" panose="020B0604030504040204" pitchFamily="34" charset="0"/>
                <a:cs typeface="Verdana" panose="020B0604030504040204" pitchFamily="34" charset="0"/>
              </a:rPr>
              <a:t>:</a:t>
            </a:r>
          </a:p>
          <a:p>
            <a:pPr>
              <a:spcAft>
                <a:spcPts val="800"/>
              </a:spcAft>
            </a:pPr>
            <a:r>
              <a:rPr lang="en-US" sz="1000" dirty="0" err="1">
                <a:latin typeface="Verdana" panose="020B0604030504040204" pitchFamily="34" charset="0"/>
                <a:ea typeface="Verdana" panose="020B0604030504040204" pitchFamily="34" charset="0"/>
                <a:cs typeface="Verdana" panose="020B0604030504040204" pitchFamily="34" charset="0"/>
              </a:rPr>
              <a:t>Satka</a:t>
            </a:r>
            <a:r>
              <a:rPr lang="en-US" sz="1000" dirty="0">
                <a:latin typeface="Verdana" panose="020B0604030504040204" pitchFamily="34" charset="0"/>
                <a:ea typeface="Verdana" panose="020B0604030504040204" pitchFamily="34" charset="0"/>
                <a:cs typeface="Verdana" panose="020B0604030504040204" pitchFamily="34" charset="0"/>
              </a:rPr>
              <a:t> production site, Impulse facility</a:t>
            </a:r>
            <a:endParaRPr lang="ru-RU" sz="1000" dirty="0">
              <a:latin typeface="Verdana" panose="020B0604030504040204" pitchFamily="34" charset="0"/>
              <a:ea typeface="Verdana" panose="020B0604030504040204" pitchFamily="34" charset="0"/>
              <a:cs typeface="Verdana" panose="020B0604030504040204" pitchFamily="34" charset="0"/>
            </a:endParaRPr>
          </a:p>
          <a:p>
            <a:pPr>
              <a:spcBef>
                <a:spcPts val="600"/>
              </a:spcBef>
              <a:spcAft>
                <a:spcPts val="300"/>
              </a:spcAft>
            </a:pPr>
            <a:r>
              <a:rPr lang="en-US" sz="1000" dirty="0">
                <a:solidFill>
                  <a:srgbClr val="FF4B00"/>
                </a:solidFill>
                <a:latin typeface="Verdana" panose="020B0604030504040204" pitchFamily="34" charset="0"/>
                <a:ea typeface="Verdana" panose="020B0604030504040204" pitchFamily="34" charset="0"/>
                <a:cs typeface="Verdana" panose="020B0604030504040204" pitchFamily="34" charset="0"/>
              </a:rPr>
              <a:t>Products</a:t>
            </a:r>
            <a:r>
              <a:rPr lang="ru-RU" sz="1000" dirty="0">
                <a:solidFill>
                  <a:srgbClr val="FF4B00"/>
                </a:solidFill>
                <a:latin typeface="Verdana" panose="020B0604030504040204" pitchFamily="34" charset="0"/>
                <a:ea typeface="Verdana" panose="020B0604030504040204" pitchFamily="34" charset="0"/>
                <a:cs typeface="Verdana" panose="020B0604030504040204" pitchFamily="34" charset="0"/>
              </a:rPr>
              <a:t>:</a:t>
            </a:r>
          </a:p>
          <a:p>
            <a:pPr>
              <a:spcAft>
                <a:spcPts val="800"/>
              </a:spcAft>
            </a:pPr>
            <a:r>
              <a:rPr lang="en-US" sz="1000" dirty="0">
                <a:latin typeface="Verdana" panose="020B0604030504040204" pitchFamily="34" charset="0"/>
                <a:ea typeface="Verdana" panose="020B0604030504040204" pitchFamily="34" charset="0"/>
                <a:cs typeface="Verdana" panose="020B0604030504040204" pitchFamily="34" charset="0"/>
              </a:rPr>
              <a:t>magnesia-spinel refractories of various mixtures</a:t>
            </a:r>
            <a:endParaRPr lang="ru-RU" sz="1000" dirty="0">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en" sz="1000" dirty="0">
                <a:solidFill>
                  <a:srgbClr val="FF4B00"/>
                </a:solidFill>
                <a:latin typeface="Verdana" panose="020B0604030504040204" pitchFamily="34" charset="0"/>
                <a:ea typeface="Verdana" panose="020B0604030504040204" pitchFamily="34" charset="0"/>
                <a:cs typeface="Verdana" panose="020B0604030504040204" pitchFamily="34" charset="0"/>
              </a:rPr>
              <a:t>Line capacity</a:t>
            </a:r>
            <a:r>
              <a:rPr lang="ru-RU" sz="1000" dirty="0">
                <a:solidFill>
                  <a:srgbClr val="FF4B00"/>
                </a:solidFill>
                <a:latin typeface="Verdana" panose="020B0604030504040204" pitchFamily="34" charset="0"/>
                <a:ea typeface="Verdana" panose="020B0604030504040204" pitchFamily="34" charset="0"/>
                <a:cs typeface="Verdana" panose="020B0604030504040204" pitchFamily="34" charset="0"/>
              </a:rPr>
              <a:t>:</a:t>
            </a:r>
          </a:p>
        </p:txBody>
      </p:sp>
      <p:sp>
        <p:nvSpPr>
          <p:cNvPr id="18" name="TextBox 17">
            <a:extLst>
              <a:ext uri="{FF2B5EF4-FFF2-40B4-BE49-F238E27FC236}">
                <a16:creationId xmlns:a16="http://schemas.microsoft.com/office/drawing/2014/main" xmlns="" id="{785E87BB-6FCF-DE42-AC60-D76EF2634F9C}"/>
              </a:ext>
            </a:extLst>
          </p:cNvPr>
          <p:cNvSpPr txBox="1"/>
          <p:nvPr/>
        </p:nvSpPr>
        <p:spPr>
          <a:xfrm>
            <a:off x="250825" y="3834371"/>
            <a:ext cx="2455630" cy="307777"/>
          </a:xfrm>
          <a:prstGeom prst="rect">
            <a:avLst/>
          </a:prstGeom>
          <a:noFill/>
        </p:spPr>
        <p:txBody>
          <a:bodyPr wrap="square" lIns="0" tIns="0" rIns="0" bIns="0" rtlCol="0">
            <a:spAutoFit/>
          </a:bodyPr>
          <a:lstStyle/>
          <a:p>
            <a:pPr>
              <a:spcAft>
                <a:spcPts val="300"/>
              </a:spcAft>
            </a:pPr>
            <a:r>
              <a:rPr lang="en-US" sz="1000" b="1" dirty="0">
                <a:latin typeface="Verdana" panose="020B0604030504040204" pitchFamily="34" charset="0"/>
                <a:ea typeface="Verdana" panose="020B0604030504040204" pitchFamily="34" charset="0"/>
                <a:cs typeface="Verdana" panose="020B0604030504040204" pitchFamily="34" charset="0"/>
              </a:rPr>
              <a:t>Commissioned </a:t>
            </a:r>
            <a:br>
              <a:rPr lang="en-US" sz="1000" b="1" dirty="0">
                <a:latin typeface="Verdana" panose="020B0604030504040204" pitchFamily="34" charset="0"/>
                <a:ea typeface="Verdana" panose="020B0604030504040204" pitchFamily="34" charset="0"/>
                <a:cs typeface="Verdana" panose="020B0604030504040204" pitchFamily="34" charset="0"/>
              </a:rPr>
            </a:br>
            <a:r>
              <a:rPr lang="en-US" sz="1000" dirty="0">
                <a:latin typeface="Verdana" panose="020B0604030504040204" pitchFamily="34" charset="0"/>
                <a:ea typeface="Verdana" panose="020B0604030504040204" pitchFamily="34" charset="0"/>
                <a:cs typeface="Verdana" panose="020B0604030504040204" pitchFamily="34" charset="0"/>
              </a:rPr>
              <a:t>in July </a:t>
            </a:r>
            <a:r>
              <a:rPr lang="ru-RU" sz="1000" dirty="0">
                <a:latin typeface="Verdana" panose="020B0604030504040204" pitchFamily="34" charset="0"/>
                <a:ea typeface="Verdana" panose="020B0604030504040204" pitchFamily="34" charset="0"/>
                <a:cs typeface="Verdana" panose="020B0604030504040204" pitchFamily="34" charset="0"/>
              </a:rPr>
              <a:t>2021</a:t>
            </a:r>
          </a:p>
        </p:txBody>
      </p:sp>
      <p:sp>
        <p:nvSpPr>
          <p:cNvPr id="19" name="Footer Placeholder 4">
            <a:extLst>
              <a:ext uri="{FF2B5EF4-FFF2-40B4-BE49-F238E27FC236}">
                <a16:creationId xmlns:a16="http://schemas.microsoft.com/office/drawing/2014/main" xmlns="" id="{90B12F9A-CF4E-7F44-8D64-D186F9907723}"/>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292609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A9F7FE3-4BC0-B74B-A3C3-F4A0A5944C9E}"/>
              </a:ext>
            </a:extLst>
          </p:cNvPr>
          <p:cNvSpPr txBox="1"/>
          <p:nvPr/>
        </p:nvSpPr>
        <p:spPr>
          <a:xfrm>
            <a:off x="234236" y="743199"/>
            <a:ext cx="2919428" cy="872034"/>
          </a:xfrm>
          <a:prstGeom prst="rect">
            <a:avLst/>
          </a:prstGeom>
          <a:noFill/>
        </p:spPr>
        <p:txBody>
          <a:bodyPr wrap="square" lIns="0" tIns="0" rIns="0" bIns="0" rtlCol="0">
            <a:spAutoFit/>
          </a:bodyPr>
          <a:lstStyle/>
          <a:p>
            <a:pPr>
              <a:lnSpc>
                <a:spcPts val="3400"/>
              </a:lnSpc>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advanced technology </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xmlns="" id="{5F6FD4E6-8FD1-B943-BCCE-4487D480ABEC}"/>
              </a:ext>
            </a:extLst>
          </p:cNvPr>
          <p:cNvSpPr txBox="1"/>
          <p:nvPr/>
        </p:nvSpPr>
        <p:spPr>
          <a:xfrm>
            <a:off x="4643438" y="1133248"/>
            <a:ext cx="4069866" cy="551561"/>
          </a:xfrm>
          <a:prstGeom prst="rect">
            <a:avLst/>
          </a:prstGeom>
          <a:noFill/>
        </p:spPr>
        <p:txBody>
          <a:bodyPr wrap="square" lIns="0" tIns="0" rIns="0" bIns="0" rtlCol="0">
            <a:spAutoFit/>
          </a:bodyPr>
          <a:lstStyle/>
          <a:p>
            <a:pPr>
              <a:lnSpc>
                <a:spcPts val="1100"/>
              </a:lnSpc>
              <a:spcAft>
                <a:spcPts val="300"/>
              </a:spcAft>
            </a:pPr>
            <a:r>
              <a:rPr lang="en-US" sz="850" dirty="0">
                <a:latin typeface="Verdana" panose="020B0604030504040204" pitchFamily="34" charset="0"/>
                <a:ea typeface="Verdana" panose="020B0604030504040204" pitchFamily="34" charset="0"/>
                <a:cs typeface="Verdana" panose="020B0604030504040204" pitchFamily="34" charset="0"/>
              </a:rPr>
              <a:t>The automatic sorting and packaging facility is a joint creation of </a:t>
            </a:r>
            <a:r>
              <a:rPr lang="en-US" sz="850" dirty="0" err="1">
                <a:latin typeface="Verdana" panose="020B0604030504040204" pitchFamily="34" charset="0"/>
                <a:ea typeface="Verdana" panose="020B0604030504040204" pitchFamily="34" charset="0"/>
                <a:cs typeface="Verdana" panose="020B0604030504040204" pitchFamily="34" charset="0"/>
              </a:rPr>
              <a:t>Magnezit</a:t>
            </a:r>
            <a:r>
              <a:rPr lang="en-US" sz="850" dirty="0">
                <a:latin typeface="Verdana" panose="020B0604030504040204" pitchFamily="34" charset="0"/>
                <a:ea typeface="Verdana" panose="020B0604030504040204" pitchFamily="34" charset="0"/>
                <a:cs typeface="Verdana" panose="020B0604030504040204" pitchFamily="34" charset="0"/>
              </a:rPr>
              <a:t> Group and experts representing several foreign companies. All the processes, including analysis, sorting, labeling, and packaging for all items are integrated and fully automated to rule out the human factor. </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hlinkClick r:id="rId2"/>
            <a:extLst>
              <a:ext uri="{FF2B5EF4-FFF2-40B4-BE49-F238E27FC236}">
                <a16:creationId xmlns:a16="http://schemas.microsoft.com/office/drawing/2014/main" xmlns="" id="{51DE0FBB-0064-2E49-AACC-C7BD1299C516}"/>
              </a:ext>
            </a:extLst>
          </p:cNvPr>
          <p:cNvSpPr txBox="1"/>
          <p:nvPr/>
        </p:nvSpPr>
        <p:spPr>
          <a:xfrm>
            <a:off x="5045415" y="4414637"/>
            <a:ext cx="2538971" cy="159852"/>
          </a:xfrm>
          <a:prstGeom prst="rect">
            <a:avLst/>
          </a:prstGeom>
          <a:noFill/>
        </p:spPr>
        <p:txBody>
          <a:bodyPr wrap="square" lIns="0" tIns="0" rIns="0" bIns="0" rtlCol="0">
            <a:spAutoFit/>
          </a:bodyPr>
          <a:lstStyle/>
          <a:p>
            <a:pPr defTabSz="504000">
              <a:lnSpc>
                <a:spcPts val="1400"/>
              </a:lnSpc>
              <a:spcAft>
                <a:spcPts val="400"/>
              </a:spcAft>
              <a:buClr>
                <a:srgbClr val="00B5FF"/>
              </a:buClr>
              <a:buSzPct val="140000"/>
            </a:pPr>
            <a:r>
              <a:rPr lang="en-US" sz="950" u="sng" dirty="0">
                <a:solidFill>
                  <a:srgbClr val="00B5FF"/>
                </a:solidFill>
                <a:latin typeface="Verdana" panose="020B0604030504040204" pitchFamily="34" charset="0"/>
                <a:ea typeface="Verdana" panose="020B0604030504040204" pitchFamily="34" charset="0"/>
                <a:cs typeface="Verdana" panose="020B0604030504040204" pitchFamily="34" charset="0"/>
              </a:rPr>
              <a:t>how the sorting facility works</a:t>
            </a:r>
            <a:endParaRPr lang="ru-RU" sz="950" u="sng" dirty="0">
              <a:solidFill>
                <a:srgbClr val="00B5FF"/>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Рисунок 6">
            <a:extLst>
              <a:ext uri="{FF2B5EF4-FFF2-40B4-BE49-F238E27FC236}">
                <a16:creationId xmlns:a16="http://schemas.microsoft.com/office/drawing/2014/main" xmlns="" id="{846583B0-8791-2048-81B1-476FFA016B40}"/>
              </a:ext>
            </a:extLst>
          </p:cNvPr>
          <p:cNvPicPr>
            <a:picLocks noChangeAspect="1"/>
          </p:cNvPicPr>
          <p:nvPr/>
        </p:nvPicPr>
        <p:blipFill>
          <a:blip r:embed="rId3"/>
          <a:srcRect/>
          <a:stretch/>
        </p:blipFill>
        <p:spPr>
          <a:xfrm>
            <a:off x="4610358" y="4190503"/>
            <a:ext cx="428794" cy="428794"/>
          </a:xfrm>
          <a:prstGeom prst="rect">
            <a:avLst/>
          </a:prstGeom>
        </p:spPr>
      </p:pic>
      <p:pic>
        <p:nvPicPr>
          <p:cNvPr id="8" name="Рисунок 7">
            <a:extLst>
              <a:ext uri="{FF2B5EF4-FFF2-40B4-BE49-F238E27FC236}">
                <a16:creationId xmlns:a16="http://schemas.microsoft.com/office/drawing/2014/main" xmlns="" id="{1BC8F8D2-A3EE-E042-AFE1-4B89022210CA}"/>
              </a:ext>
            </a:extLst>
          </p:cNvPr>
          <p:cNvPicPr>
            <a:picLocks noChangeAspect="1"/>
          </p:cNvPicPr>
          <p:nvPr/>
        </p:nvPicPr>
        <p:blipFill>
          <a:blip r:embed="rId4"/>
          <a:stretch>
            <a:fillRect/>
          </a:stretch>
        </p:blipFill>
        <p:spPr>
          <a:xfrm>
            <a:off x="4569551" y="1979374"/>
            <a:ext cx="3156776" cy="2177087"/>
          </a:xfrm>
          <a:prstGeom prst="rect">
            <a:avLst/>
          </a:prstGeom>
        </p:spPr>
      </p:pic>
      <p:sp>
        <p:nvSpPr>
          <p:cNvPr id="9" name="TextBox 8">
            <a:extLst>
              <a:ext uri="{FF2B5EF4-FFF2-40B4-BE49-F238E27FC236}">
                <a16:creationId xmlns:a16="http://schemas.microsoft.com/office/drawing/2014/main" xmlns="" id="{960951F0-E650-224C-BA39-12F2E6306478}"/>
              </a:ext>
            </a:extLst>
          </p:cNvPr>
          <p:cNvSpPr txBox="1"/>
          <p:nvPr/>
        </p:nvSpPr>
        <p:spPr>
          <a:xfrm>
            <a:off x="250826" y="2474504"/>
            <a:ext cx="2452034" cy="1724062"/>
          </a:xfrm>
          <a:prstGeom prst="rect">
            <a:avLst/>
          </a:prstGeom>
          <a:noFill/>
        </p:spPr>
        <p:txBody>
          <a:bodyPr wrap="square" lIns="0" tIns="0" rIns="0" bIns="0" rtlCol="0">
            <a:spAutoFit/>
          </a:bodyPr>
          <a:lstStyle/>
          <a:p>
            <a:pPr>
              <a:lnSpc>
                <a:spcPts val="1700"/>
              </a:lnSpc>
            </a:pPr>
            <a:r>
              <a:rPr lang="en-US" sz="1300" dirty="0">
                <a:solidFill>
                  <a:srgbClr val="FF8400"/>
                </a:solidFill>
                <a:latin typeface="Verdana" panose="020B0604030504040204" pitchFamily="34" charset="0"/>
                <a:ea typeface="Verdana" panose="020B0604030504040204" pitchFamily="34" charset="0"/>
                <a:cs typeface="Verdana" panose="020B0604030504040204" pitchFamily="34" charset="0"/>
              </a:rPr>
              <a:t>“The sorting and packaging facility installed on the production line serving the needs of the cement industry is one of its kind worldwide in terms of both the degree of automation and the depth of quality control.”</a:t>
            </a:r>
            <a:endParaRPr lang="ru-RU" sz="1300" dirty="0">
              <a:solidFill>
                <a:srgbClr val="FF8400"/>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Рисунок 10">
            <a:extLst>
              <a:ext uri="{FF2B5EF4-FFF2-40B4-BE49-F238E27FC236}">
                <a16:creationId xmlns:a16="http://schemas.microsoft.com/office/drawing/2014/main" xmlns="" id="{E2BE105A-AD35-3C41-8CE5-1211C9E14536}"/>
              </a:ext>
            </a:extLst>
          </p:cNvPr>
          <p:cNvPicPr>
            <a:picLocks noChangeAspect="1"/>
          </p:cNvPicPr>
          <p:nvPr/>
        </p:nvPicPr>
        <p:blipFill rotWithShape="1">
          <a:blip r:embed="rId5"/>
          <a:srcRect l="-16296" t="-28672" r="16352" b="28672"/>
          <a:stretch/>
        </p:blipFill>
        <p:spPr>
          <a:xfrm>
            <a:off x="1977865" y="1418661"/>
            <a:ext cx="2594135" cy="2734651"/>
          </a:xfrm>
          <a:prstGeom prst="rect">
            <a:avLst/>
          </a:prstGeom>
        </p:spPr>
      </p:pic>
      <p:sp>
        <p:nvSpPr>
          <p:cNvPr id="13" name="Footer Placeholder 4">
            <a:extLst>
              <a:ext uri="{FF2B5EF4-FFF2-40B4-BE49-F238E27FC236}">
                <a16:creationId xmlns:a16="http://schemas.microsoft.com/office/drawing/2014/main" xmlns="" id="{1D3F2761-1FC2-7847-9E49-C3C51CFD814E}"/>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14" name="TextBox 13">
            <a:hlinkClick r:id="rId6" action="ppaction://hlinksldjump"/>
            <a:extLst>
              <a:ext uri="{FF2B5EF4-FFF2-40B4-BE49-F238E27FC236}">
                <a16:creationId xmlns:a16="http://schemas.microsoft.com/office/drawing/2014/main" xmlns="" id="{B3939C93-CB92-E14B-BFBD-7B6C529FF5A0}"/>
              </a:ext>
            </a:extLst>
          </p:cNvPr>
          <p:cNvSpPr txBox="1"/>
          <p:nvPr/>
        </p:nvSpPr>
        <p:spPr>
          <a:xfrm>
            <a:off x="227036" y="174514"/>
            <a:ext cx="2797152"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2.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what we offer</a:t>
            </a:r>
          </a:p>
        </p:txBody>
      </p:sp>
      <p:sp>
        <p:nvSpPr>
          <p:cNvPr id="15" name="TextBox 14">
            <a:extLst>
              <a:ext uri="{FF2B5EF4-FFF2-40B4-BE49-F238E27FC236}">
                <a16:creationId xmlns:a16="http://schemas.microsoft.com/office/drawing/2014/main" xmlns="" id="{C9877A9E-A029-9941-9453-9046406547E1}"/>
              </a:ext>
            </a:extLst>
          </p:cNvPr>
          <p:cNvSpPr txBox="1"/>
          <p:nvPr/>
        </p:nvSpPr>
        <p:spPr>
          <a:xfrm>
            <a:off x="250825" y="4319278"/>
            <a:ext cx="2092354" cy="244298"/>
          </a:xfrm>
          <a:prstGeom prst="rect">
            <a:avLst/>
          </a:prstGeom>
          <a:noFill/>
        </p:spPr>
        <p:txBody>
          <a:bodyPr wrap="square" lIns="0" tIns="0" rIns="0" bIns="0" rtlCol="0">
            <a:spAutoFit/>
          </a:bodyPr>
          <a:lstStyle/>
          <a:p>
            <a:pPr>
              <a:lnSpc>
                <a:spcPts val="1000"/>
              </a:lnSpc>
              <a:spcAft>
                <a:spcPts val="1300"/>
              </a:spcAft>
            </a:pPr>
            <a:r>
              <a:rPr lang="en-US" sz="750" dirty="0">
                <a:latin typeface="Verdana" panose="020B0604030504040204" pitchFamily="34" charset="0"/>
                <a:ea typeface="Verdana" panose="020B0604030504040204" pitchFamily="34" charset="0"/>
                <a:cs typeface="Verdana" panose="020B0604030504040204" pitchFamily="34" charset="0"/>
              </a:rPr>
              <a:t>Dmitry </a:t>
            </a:r>
            <a:r>
              <a:rPr lang="en-US" sz="750" dirty="0" err="1">
                <a:latin typeface="Verdana" panose="020B0604030504040204" pitchFamily="34" charset="0"/>
                <a:ea typeface="Verdana" panose="020B0604030504040204" pitchFamily="34" charset="0"/>
                <a:cs typeface="Verdana" panose="020B0604030504040204" pitchFamily="34" charset="0"/>
              </a:rPr>
              <a:t>Borzov</a:t>
            </a:r>
            <a:r>
              <a:rPr lang="en-US" sz="750" dirty="0">
                <a:latin typeface="Verdana" panose="020B0604030504040204" pitchFamily="34" charset="0"/>
                <a:ea typeface="Verdana" panose="020B0604030504040204" pitchFamily="34" charset="0"/>
                <a:cs typeface="Verdana" panose="020B0604030504040204" pitchFamily="34" charset="0"/>
              </a:rPr>
              <a:t> </a:t>
            </a:r>
            <a:br>
              <a:rPr lang="en-US" sz="750" dirty="0">
                <a:latin typeface="Verdana" panose="020B0604030504040204" pitchFamily="34" charset="0"/>
                <a:ea typeface="Verdana" panose="020B0604030504040204" pitchFamily="34" charset="0"/>
                <a:cs typeface="Verdana" panose="020B0604030504040204" pitchFamily="34" charset="0"/>
              </a:rPr>
            </a:br>
            <a:r>
              <a:rPr lang="en-US" sz="750" dirty="0">
                <a:latin typeface="Verdana" panose="020B0604030504040204" pitchFamily="34" charset="0"/>
                <a:ea typeface="Verdana" panose="020B0604030504040204" pitchFamily="34" charset="0"/>
                <a:cs typeface="Verdana" panose="020B0604030504040204" pitchFamily="34" charset="0"/>
              </a:rPr>
              <a:t>Development Director, </a:t>
            </a:r>
            <a:r>
              <a:rPr lang="en-US" sz="750" dirty="0" err="1">
                <a:latin typeface="Verdana" panose="020B0604030504040204" pitchFamily="34" charset="0"/>
                <a:ea typeface="Verdana" panose="020B0604030504040204" pitchFamily="34" charset="0"/>
                <a:cs typeface="Verdana" panose="020B0604030504040204" pitchFamily="34" charset="0"/>
              </a:rPr>
              <a:t>Magnezit</a:t>
            </a:r>
            <a:r>
              <a:rPr lang="en-US" sz="750" dirty="0">
                <a:latin typeface="Verdana" panose="020B0604030504040204" pitchFamily="34" charset="0"/>
                <a:ea typeface="Verdana" panose="020B0604030504040204" pitchFamily="34" charset="0"/>
                <a:cs typeface="Verdana" panose="020B0604030504040204" pitchFamily="34" charset="0"/>
              </a:rPr>
              <a:t> Group</a:t>
            </a:r>
          </a:p>
        </p:txBody>
      </p:sp>
      <p:sp>
        <p:nvSpPr>
          <p:cNvPr id="16" name="TextBox 15">
            <a:extLst>
              <a:ext uri="{FF2B5EF4-FFF2-40B4-BE49-F238E27FC236}">
                <a16:creationId xmlns:a16="http://schemas.microsoft.com/office/drawing/2014/main" xmlns="" id="{3AD17B31-325B-E540-9AE0-F3230143E6B3}"/>
              </a:ext>
            </a:extLst>
          </p:cNvPr>
          <p:cNvSpPr txBox="1"/>
          <p:nvPr/>
        </p:nvSpPr>
        <p:spPr>
          <a:xfrm>
            <a:off x="4636863" y="184635"/>
            <a:ext cx="2947524" cy="461665"/>
          </a:xfrm>
          <a:prstGeom prst="rect">
            <a:avLst/>
          </a:prstGeom>
          <a:noFill/>
        </p:spPr>
        <p:txBody>
          <a:bodyPr wrap="square" lIns="0" tIns="0" rIns="0" bIns="0" rtlCol="0">
            <a:spAutoFit/>
          </a:bodyPr>
          <a:lstStyle/>
          <a:p>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Robotized automatic sorting and packaging facility</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9005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258EDF4-56E0-614C-AE55-2C96B9D8B6E8}"/>
              </a:ext>
            </a:extLst>
          </p:cNvPr>
          <p:cNvSpPr txBox="1"/>
          <p:nvPr/>
        </p:nvSpPr>
        <p:spPr>
          <a:xfrm>
            <a:off x="234235" y="743199"/>
            <a:ext cx="4156229" cy="436017"/>
          </a:xfrm>
          <a:prstGeom prst="rect">
            <a:avLst/>
          </a:prstGeom>
          <a:noFill/>
        </p:spPr>
        <p:txBody>
          <a:bodyPr wrap="square" lIns="0" tIns="0" rIns="0" bIns="0" rtlCol="0">
            <a:spAutoFit/>
          </a:bodyPr>
          <a:lstStyle/>
          <a:p>
            <a:pPr>
              <a:lnSpc>
                <a:spcPts val="3400"/>
              </a:lnSpc>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advanced technology </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xmlns="" id="{189CC005-A125-0945-8EF5-B61E6BF02012}"/>
              </a:ext>
            </a:extLst>
          </p:cNvPr>
          <p:cNvSpPr txBox="1"/>
          <p:nvPr/>
        </p:nvSpPr>
        <p:spPr>
          <a:xfrm>
            <a:off x="4636863" y="184635"/>
            <a:ext cx="2947524" cy="461665"/>
          </a:xfrm>
          <a:prstGeom prst="rect">
            <a:avLst/>
          </a:prstGeom>
          <a:noFill/>
        </p:spPr>
        <p:txBody>
          <a:bodyPr wrap="square" lIns="0" tIns="0" rIns="0" bIns="0" rtlCol="0">
            <a:spAutoFit/>
          </a:bodyPr>
          <a:lstStyle/>
          <a:p>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Robotized automatic sorting and packaging facility</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xmlns="" id="{D006B39B-3FA3-8B4B-864C-803457B0833E}"/>
              </a:ext>
            </a:extLst>
          </p:cNvPr>
          <p:cNvSpPr txBox="1"/>
          <p:nvPr/>
        </p:nvSpPr>
        <p:spPr>
          <a:xfrm>
            <a:off x="4643438" y="1133248"/>
            <a:ext cx="4069866" cy="551561"/>
          </a:xfrm>
          <a:prstGeom prst="rect">
            <a:avLst/>
          </a:prstGeom>
          <a:noFill/>
        </p:spPr>
        <p:txBody>
          <a:bodyPr wrap="square" lIns="0" tIns="0" rIns="0" bIns="0" rtlCol="0">
            <a:spAutoFit/>
          </a:bodyPr>
          <a:lstStyle/>
          <a:p>
            <a:pPr>
              <a:lnSpc>
                <a:spcPts val="1100"/>
              </a:lnSpc>
              <a:spcAft>
                <a:spcPts val="300"/>
              </a:spcAft>
            </a:pPr>
            <a:r>
              <a:rPr lang="en-US" sz="850" dirty="0">
                <a:latin typeface="Verdana" panose="020B0604030504040204" pitchFamily="34" charset="0"/>
                <a:ea typeface="Verdana" panose="020B0604030504040204" pitchFamily="34" charset="0"/>
                <a:cs typeface="Verdana" panose="020B0604030504040204" pitchFamily="34" charset="0"/>
              </a:rPr>
              <a:t>The automatic sorting and packaging facility is a joint creation of </a:t>
            </a:r>
            <a:r>
              <a:rPr lang="en-US" sz="850" dirty="0" err="1">
                <a:latin typeface="Verdana" panose="020B0604030504040204" pitchFamily="34" charset="0"/>
                <a:ea typeface="Verdana" panose="020B0604030504040204" pitchFamily="34" charset="0"/>
                <a:cs typeface="Verdana" panose="020B0604030504040204" pitchFamily="34" charset="0"/>
              </a:rPr>
              <a:t>Magnezit</a:t>
            </a:r>
            <a:r>
              <a:rPr lang="en-US" sz="850" dirty="0">
                <a:latin typeface="Verdana" panose="020B0604030504040204" pitchFamily="34" charset="0"/>
                <a:ea typeface="Verdana" panose="020B0604030504040204" pitchFamily="34" charset="0"/>
                <a:cs typeface="Verdana" panose="020B0604030504040204" pitchFamily="34" charset="0"/>
              </a:rPr>
              <a:t> Group and experts representing several foreign companies. All the processes, including analysis, sorting, labeling and packaging for all items are integrated and fully automated to rule out the human factor.</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pic>
        <p:nvPicPr>
          <p:cNvPr id="6" name="Рисунок 5">
            <a:extLst>
              <a:ext uri="{FF2B5EF4-FFF2-40B4-BE49-F238E27FC236}">
                <a16:creationId xmlns:a16="http://schemas.microsoft.com/office/drawing/2014/main" xmlns="" id="{51DAE3D7-CD2C-E345-ACDA-60AE8CF6CDAF}"/>
              </a:ext>
            </a:extLst>
          </p:cNvPr>
          <p:cNvPicPr>
            <a:picLocks noChangeAspect="1"/>
          </p:cNvPicPr>
          <p:nvPr/>
        </p:nvPicPr>
        <p:blipFill>
          <a:blip r:embed="rId2"/>
          <a:stretch>
            <a:fillRect/>
          </a:stretch>
        </p:blipFill>
        <p:spPr>
          <a:xfrm>
            <a:off x="4572001" y="1959120"/>
            <a:ext cx="3168650" cy="2185276"/>
          </a:xfrm>
          <a:prstGeom prst="rect">
            <a:avLst/>
          </a:prstGeom>
        </p:spPr>
      </p:pic>
      <p:sp>
        <p:nvSpPr>
          <p:cNvPr id="7" name="TextBox 6">
            <a:hlinkClick r:id="rId3"/>
            <a:extLst>
              <a:ext uri="{FF2B5EF4-FFF2-40B4-BE49-F238E27FC236}">
                <a16:creationId xmlns:a16="http://schemas.microsoft.com/office/drawing/2014/main" xmlns="" id="{A08DF6C1-2F52-2140-B79E-68B775B5639E}"/>
              </a:ext>
            </a:extLst>
          </p:cNvPr>
          <p:cNvSpPr txBox="1"/>
          <p:nvPr/>
        </p:nvSpPr>
        <p:spPr>
          <a:xfrm>
            <a:off x="5045415" y="4421729"/>
            <a:ext cx="2538971" cy="159852"/>
          </a:xfrm>
          <a:prstGeom prst="rect">
            <a:avLst/>
          </a:prstGeom>
          <a:noFill/>
        </p:spPr>
        <p:txBody>
          <a:bodyPr wrap="square" lIns="0" tIns="0" rIns="0" bIns="0" rtlCol="0">
            <a:spAutoFit/>
          </a:bodyPr>
          <a:lstStyle/>
          <a:p>
            <a:pPr defTabSz="504000">
              <a:lnSpc>
                <a:spcPts val="1400"/>
              </a:lnSpc>
              <a:spcAft>
                <a:spcPts val="400"/>
              </a:spcAft>
              <a:buClr>
                <a:srgbClr val="00B5FF"/>
              </a:buClr>
              <a:buSzPct val="140000"/>
            </a:pPr>
            <a:r>
              <a:rPr lang="en-US" sz="950" u="sng" dirty="0">
                <a:solidFill>
                  <a:srgbClr val="00B5FF"/>
                </a:solidFill>
                <a:latin typeface="Verdana" panose="020B0604030504040204" pitchFamily="34" charset="0"/>
                <a:ea typeface="Verdana" panose="020B0604030504040204" pitchFamily="34" charset="0"/>
                <a:cs typeface="Verdana" panose="020B0604030504040204" pitchFamily="34" charset="0"/>
              </a:rPr>
              <a:t>how the production line works </a:t>
            </a:r>
            <a:endParaRPr lang="ru-RU" sz="950" u="sng" dirty="0">
              <a:solidFill>
                <a:srgbClr val="00B5FF"/>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Рисунок 7">
            <a:extLst>
              <a:ext uri="{FF2B5EF4-FFF2-40B4-BE49-F238E27FC236}">
                <a16:creationId xmlns:a16="http://schemas.microsoft.com/office/drawing/2014/main" xmlns="" id="{02550119-D0E5-1847-BDB9-86970B041DFD}"/>
              </a:ext>
            </a:extLst>
          </p:cNvPr>
          <p:cNvPicPr>
            <a:picLocks noChangeAspect="1"/>
          </p:cNvPicPr>
          <p:nvPr/>
        </p:nvPicPr>
        <p:blipFill>
          <a:blip r:embed="rId4"/>
          <a:srcRect/>
          <a:stretch/>
        </p:blipFill>
        <p:spPr>
          <a:xfrm>
            <a:off x="4610358" y="4197595"/>
            <a:ext cx="428794" cy="428794"/>
          </a:xfrm>
          <a:prstGeom prst="rect">
            <a:avLst/>
          </a:prstGeom>
        </p:spPr>
      </p:pic>
      <p:sp>
        <p:nvSpPr>
          <p:cNvPr id="9" name="TextBox 8">
            <a:extLst>
              <a:ext uri="{FF2B5EF4-FFF2-40B4-BE49-F238E27FC236}">
                <a16:creationId xmlns:a16="http://schemas.microsoft.com/office/drawing/2014/main" xmlns="" id="{9D6170BC-BF20-CA40-8085-730DDE74A83E}"/>
              </a:ext>
            </a:extLst>
          </p:cNvPr>
          <p:cNvSpPr txBox="1"/>
          <p:nvPr/>
        </p:nvSpPr>
        <p:spPr>
          <a:xfrm>
            <a:off x="3167063" y="1849402"/>
            <a:ext cx="1123786" cy="153888"/>
          </a:xfrm>
          <a:prstGeom prst="rect">
            <a:avLst/>
          </a:prstGeom>
          <a:noFill/>
        </p:spPr>
        <p:txBody>
          <a:bodyPr wrap="square" lIns="0" tIns="0" rIns="0" bIns="0" rtlCol="0">
            <a:spAutoFit/>
          </a:bodyPr>
          <a:lstStyle/>
          <a:p>
            <a:r>
              <a:rPr lang="en-US" sz="1000" dirty="0">
                <a:solidFill>
                  <a:srgbClr val="FF4B00"/>
                </a:solidFill>
                <a:latin typeface="Verdana" panose="020B0604030504040204" pitchFamily="34" charset="0"/>
                <a:ea typeface="Verdana" panose="020B0604030504040204" pitchFamily="34" charset="0"/>
                <a:cs typeface="Verdana" panose="020B0604030504040204" pitchFamily="34" charset="0"/>
              </a:rPr>
              <a:t>packaging</a:t>
            </a:r>
            <a:endParaRPr lang="ru-RU" sz="10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xmlns="" id="{6092B2DE-116D-F740-8975-7B7A4E5AB021}"/>
              </a:ext>
            </a:extLst>
          </p:cNvPr>
          <p:cNvSpPr txBox="1"/>
          <p:nvPr/>
        </p:nvSpPr>
        <p:spPr>
          <a:xfrm>
            <a:off x="249099" y="2282463"/>
            <a:ext cx="1335226" cy="2041008"/>
          </a:xfrm>
          <a:prstGeom prst="rect">
            <a:avLst/>
          </a:prstGeom>
          <a:noFill/>
        </p:spPr>
        <p:txBody>
          <a:bodyPr wrap="square" lIns="0" tIns="0" rIns="0" bIns="0" rtlCol="0">
            <a:spAutoFit/>
          </a:bodyPr>
          <a:lstStyle/>
          <a:p>
            <a:pPr marL="144000" indent="-144000">
              <a:lnSpc>
                <a:spcPts val="1000"/>
              </a:lnSpc>
              <a:spcAft>
                <a:spcPts val="600"/>
              </a:spcAft>
              <a:buClr>
                <a:srgbClr val="FF4B00"/>
              </a:buClr>
              <a:buSzPct val="100000"/>
              <a:buFont typeface=".Lucida Grande UI Regular"/>
              <a:buChar char="►"/>
            </a:pPr>
            <a:r>
              <a:rPr lang="en-US" sz="800" dirty="0">
                <a:latin typeface="Verdana" panose="020B0604030504040204" pitchFamily="34" charset="0"/>
                <a:ea typeface="Verdana" panose="020B0604030504040204" pitchFamily="34" charset="0"/>
                <a:cs typeface="Verdana" panose="020B0604030504040204" pitchFamily="34" charset="0"/>
              </a:rPr>
              <a:t>external and internal defect control in the test chamber for each item</a:t>
            </a:r>
          </a:p>
          <a:p>
            <a:pPr marL="144000" indent="-144000">
              <a:lnSpc>
                <a:spcPts val="1000"/>
              </a:lnSpc>
              <a:spcAft>
                <a:spcPts val="600"/>
              </a:spcAft>
              <a:buClr>
                <a:srgbClr val="FF4B00"/>
              </a:buClr>
              <a:buSzPct val="100000"/>
              <a:buFont typeface=".Lucida Grande UI Regular"/>
              <a:buChar char="►"/>
            </a:pPr>
            <a:r>
              <a:rPr lang="en-US" sz="800" dirty="0">
                <a:latin typeface="Verdana" panose="020B0604030504040204" pitchFamily="34" charset="0"/>
                <a:ea typeface="Verdana" panose="020B0604030504040204" pitchFamily="34" charset="0"/>
                <a:cs typeface="Verdana" panose="020B0604030504040204" pitchFamily="34" charset="0"/>
              </a:rPr>
              <a:t>internal defects </a:t>
            </a:r>
            <a:r>
              <a:rPr lang="en-US" sz="800" dirty="0" err="1">
                <a:latin typeface="Verdana" panose="020B0604030504040204" pitchFamily="34" charset="0"/>
                <a:ea typeface="Verdana" panose="020B0604030504040204" pitchFamily="34" charset="0"/>
                <a:cs typeface="Verdana" panose="020B0604030504040204" pitchFamily="34" charset="0"/>
              </a:rPr>
              <a:t>analy</a:t>
            </a:r>
            <a:r>
              <a:rPr lang="en-US" sz="800" dirty="0">
                <a:latin typeface="Verdana" panose="020B0604030504040204" pitchFamily="34" charset="0"/>
                <a:ea typeface="Verdana" panose="020B0604030504040204" pitchFamily="34" charset="0"/>
                <a:cs typeface="Verdana" panose="020B0604030504040204" pitchFamily="34" charset="0"/>
              </a:rPr>
              <a:t>-sis — ultrasonic testing</a:t>
            </a:r>
          </a:p>
          <a:p>
            <a:pPr marL="144000" indent="-144000">
              <a:lnSpc>
                <a:spcPts val="1000"/>
              </a:lnSpc>
              <a:spcAft>
                <a:spcPts val="600"/>
              </a:spcAft>
              <a:buClr>
                <a:srgbClr val="FF4B00"/>
              </a:buClr>
              <a:buSzPct val="100000"/>
              <a:buFont typeface=".Lucida Grande UI Regular"/>
              <a:buChar char="►"/>
            </a:pPr>
            <a:r>
              <a:rPr lang="en-US" sz="800" dirty="0">
                <a:latin typeface="Verdana" panose="020B0604030504040204" pitchFamily="34" charset="0"/>
                <a:ea typeface="Verdana" panose="020B0604030504040204" pitchFamily="34" charset="0"/>
                <a:cs typeface="Verdana" panose="020B0604030504040204" pitchFamily="34" charset="0"/>
              </a:rPr>
              <a:t>external parameter analysis: 48 visual parameters</a:t>
            </a:r>
          </a:p>
          <a:p>
            <a:pPr marL="144000" indent="-144000">
              <a:lnSpc>
                <a:spcPts val="1000"/>
              </a:lnSpc>
              <a:spcAft>
                <a:spcPts val="600"/>
              </a:spcAft>
              <a:buClr>
                <a:srgbClr val="FF4B00"/>
              </a:buClr>
              <a:buSzPct val="100000"/>
              <a:buFont typeface=".Lucida Grande UI Regular"/>
              <a:buChar char="►"/>
            </a:pPr>
            <a:r>
              <a:rPr lang="en-US" sz="800" dirty="0">
                <a:latin typeface="Verdana" panose="020B0604030504040204" pitchFamily="34" charset="0"/>
                <a:ea typeface="Verdana" panose="020B0604030504040204" pitchFamily="34" charset="0"/>
                <a:cs typeface="Verdana" panose="020B0604030504040204" pitchFamily="34" charset="0"/>
              </a:rPr>
              <a:t>clock speed — 4.9 se-</a:t>
            </a:r>
            <a:r>
              <a:rPr lang="en-US" sz="800" dirty="0" err="1">
                <a:latin typeface="Verdana" panose="020B0604030504040204" pitchFamily="34" charset="0"/>
                <a:ea typeface="Verdana" panose="020B0604030504040204" pitchFamily="34" charset="0"/>
                <a:cs typeface="Verdana" panose="020B0604030504040204" pitchFamily="34" charset="0"/>
              </a:rPr>
              <a:t>conds</a:t>
            </a:r>
            <a:r>
              <a:rPr lang="en-US" sz="800" dirty="0">
                <a:latin typeface="Verdana" panose="020B0604030504040204" pitchFamily="34" charset="0"/>
                <a:ea typeface="Verdana" panose="020B0604030504040204" pitchFamily="34" charset="0"/>
                <a:cs typeface="Verdana" panose="020B0604030504040204" pitchFamily="34" charset="0"/>
              </a:rPr>
              <a:t> per 1 item</a:t>
            </a:r>
          </a:p>
          <a:p>
            <a:pPr marL="144000" indent="-144000">
              <a:lnSpc>
                <a:spcPts val="1000"/>
              </a:lnSpc>
              <a:spcAft>
                <a:spcPts val="600"/>
              </a:spcAft>
              <a:buClr>
                <a:srgbClr val="FF4B00"/>
              </a:buClr>
              <a:buSzPct val="100000"/>
              <a:buFont typeface=".Lucida Grande UI Regular"/>
              <a:buChar char="►"/>
            </a:pPr>
            <a:r>
              <a:rPr lang="en-US" sz="800" dirty="0">
                <a:latin typeface="Verdana" panose="020B0604030504040204" pitchFamily="34" charset="0"/>
                <a:ea typeface="Verdana" panose="020B0604030504040204" pitchFamily="34" charset="0"/>
                <a:cs typeface="Verdana" panose="020B0604030504040204" pitchFamily="34" charset="0"/>
              </a:rPr>
              <a:t>continuous lab analysis</a:t>
            </a:r>
          </a:p>
          <a:p>
            <a:pPr marL="144000" indent="-144000">
              <a:lnSpc>
                <a:spcPts val="1000"/>
              </a:lnSpc>
              <a:spcAft>
                <a:spcPts val="600"/>
              </a:spcAft>
              <a:buClr>
                <a:srgbClr val="FF4B00"/>
              </a:buClr>
              <a:buSzPct val="100000"/>
              <a:buFont typeface=".Lucida Grande UI Regular"/>
              <a:buChar char="►"/>
            </a:pP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xmlns="" id="{E2C178B3-B8F1-C94B-BDA3-5C7F63F8E93A}"/>
              </a:ext>
            </a:extLst>
          </p:cNvPr>
          <p:cNvSpPr txBox="1"/>
          <p:nvPr/>
        </p:nvSpPr>
        <p:spPr>
          <a:xfrm>
            <a:off x="1726363" y="2282463"/>
            <a:ext cx="1427301" cy="1040734"/>
          </a:xfrm>
          <a:prstGeom prst="rect">
            <a:avLst/>
          </a:prstGeom>
          <a:noFill/>
        </p:spPr>
        <p:txBody>
          <a:bodyPr wrap="square" lIns="0" tIns="0" rIns="0" bIns="0" rtlCol="0">
            <a:spAutoFit/>
          </a:bodyPr>
          <a:lstStyle/>
          <a:p>
            <a:pPr marL="144000" indent="-144000">
              <a:lnSpc>
                <a:spcPts val="1000"/>
              </a:lnSpc>
              <a:spcAft>
                <a:spcPts val="600"/>
              </a:spcAft>
              <a:buClr>
                <a:srgbClr val="FF4B00"/>
              </a:buClr>
              <a:buSzPct val="100000"/>
              <a:buFont typeface=".Lucida Grande UI Regular"/>
              <a:buChar char="►"/>
            </a:pPr>
            <a:r>
              <a:rPr lang="en-US" sz="800" dirty="0">
                <a:latin typeface="Verdana" panose="020B0604030504040204" pitchFamily="34" charset="0"/>
                <a:ea typeface="Verdana" panose="020B0604030504040204" pitchFamily="34" charset="0"/>
                <a:cs typeface="Verdana" panose="020B0604030504040204" pitchFamily="34" charset="0"/>
              </a:rPr>
              <a:t>3 types of labeling continuously applied: thermal pads, color labeling, and coding</a:t>
            </a:r>
          </a:p>
          <a:p>
            <a:pPr marL="144000" indent="-144000">
              <a:lnSpc>
                <a:spcPts val="1000"/>
              </a:lnSpc>
              <a:spcAft>
                <a:spcPts val="600"/>
              </a:spcAft>
              <a:buClr>
                <a:srgbClr val="FF4B00"/>
              </a:buClr>
              <a:buSzPct val="100000"/>
              <a:buFont typeface=".Lucida Grande UI Regular"/>
              <a:buChar char="►"/>
            </a:pPr>
            <a:r>
              <a:rPr lang="en-US" sz="800" dirty="0">
                <a:latin typeface="Verdana" panose="020B0604030504040204" pitchFamily="34" charset="0"/>
                <a:ea typeface="Verdana" panose="020B0604030504040204" pitchFamily="34" charset="0"/>
                <a:cs typeface="Verdana" panose="020B0604030504040204" pitchFamily="34" charset="0"/>
              </a:rPr>
              <a:t>2 cameras used for labeling control</a:t>
            </a:r>
          </a:p>
          <a:p>
            <a:pPr marL="144000" indent="-144000">
              <a:lnSpc>
                <a:spcPts val="1000"/>
              </a:lnSpc>
              <a:spcAft>
                <a:spcPts val="600"/>
              </a:spcAft>
              <a:buClr>
                <a:srgbClr val="FF4B00"/>
              </a:buClr>
              <a:buSzPct val="100000"/>
              <a:buFont typeface=".Lucida Grande UI Regular"/>
              <a:buChar char="►"/>
            </a:pP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xmlns="" id="{28BA05E7-F7E7-BA4B-9459-03E82538A4E9}"/>
              </a:ext>
            </a:extLst>
          </p:cNvPr>
          <p:cNvSpPr txBox="1"/>
          <p:nvPr/>
        </p:nvSpPr>
        <p:spPr>
          <a:xfrm>
            <a:off x="3167063" y="2282463"/>
            <a:ext cx="1333500" cy="1579343"/>
          </a:xfrm>
          <a:prstGeom prst="rect">
            <a:avLst/>
          </a:prstGeom>
          <a:noFill/>
        </p:spPr>
        <p:txBody>
          <a:bodyPr wrap="square" lIns="0" tIns="0" rIns="0" bIns="0" rtlCol="0">
            <a:spAutoFit/>
          </a:bodyPr>
          <a:lstStyle/>
          <a:p>
            <a:pPr marL="144000" indent="-144000">
              <a:lnSpc>
                <a:spcPts val="1000"/>
              </a:lnSpc>
              <a:spcAft>
                <a:spcPts val="600"/>
              </a:spcAft>
              <a:buClr>
                <a:srgbClr val="FF4B00"/>
              </a:buClr>
              <a:buSzPct val="100000"/>
              <a:buFont typeface=".Lucida Grande UI Regular"/>
              <a:buChar char="►"/>
            </a:pPr>
            <a:r>
              <a:rPr lang="en-US" sz="800" dirty="0">
                <a:latin typeface="Verdana" panose="020B0604030504040204" pitchFamily="34" charset="0"/>
                <a:ea typeface="Verdana" panose="020B0604030504040204" pitchFamily="34" charset="0"/>
                <a:cs typeface="Verdana" panose="020B0604030504040204" pitchFamily="34" charset="0"/>
              </a:rPr>
              <a:t>corrugated box and stretch wrap</a:t>
            </a:r>
          </a:p>
          <a:p>
            <a:pPr marL="144000" indent="-144000">
              <a:lnSpc>
                <a:spcPts val="1000"/>
              </a:lnSpc>
              <a:spcAft>
                <a:spcPts val="600"/>
              </a:spcAft>
              <a:buClr>
                <a:srgbClr val="FF4B00"/>
              </a:buClr>
              <a:buSzPct val="100000"/>
              <a:buFont typeface=".Lucida Grande UI Regular"/>
              <a:buChar char="►"/>
            </a:pPr>
            <a:r>
              <a:rPr lang="en-US" sz="800" dirty="0">
                <a:latin typeface="Verdana" panose="020B0604030504040204" pitchFamily="34" charset="0"/>
                <a:ea typeface="Verdana" panose="020B0604030504040204" pitchFamily="34" charset="0"/>
                <a:cs typeface="Verdana" panose="020B0604030504040204" pitchFamily="34" charset="0"/>
              </a:rPr>
              <a:t>cardboard layers added between every 2 rows</a:t>
            </a:r>
          </a:p>
          <a:p>
            <a:pPr marL="144000" indent="-144000">
              <a:lnSpc>
                <a:spcPts val="1000"/>
              </a:lnSpc>
              <a:spcAft>
                <a:spcPts val="600"/>
              </a:spcAft>
              <a:buClr>
                <a:srgbClr val="FF4B00"/>
              </a:buClr>
              <a:buSzPct val="100000"/>
              <a:buFont typeface=".Lucida Grande UI Regular"/>
              <a:buChar char="►"/>
            </a:pPr>
            <a:r>
              <a:rPr lang="en-US" sz="800" dirty="0">
                <a:latin typeface="Verdana" panose="020B0604030504040204" pitchFamily="34" charset="0"/>
                <a:ea typeface="Verdana" panose="020B0604030504040204" pitchFamily="34" charset="0"/>
                <a:cs typeface="Verdana" panose="020B0604030504040204" pitchFamily="34" charset="0"/>
              </a:rPr>
              <a:t>QR coding for each pallet</a:t>
            </a:r>
          </a:p>
          <a:p>
            <a:pPr marL="144000" indent="-144000">
              <a:lnSpc>
                <a:spcPts val="1000"/>
              </a:lnSpc>
              <a:spcAft>
                <a:spcPts val="600"/>
              </a:spcAft>
              <a:buClr>
                <a:srgbClr val="FF4B00"/>
              </a:buClr>
              <a:buSzPct val="100000"/>
              <a:buFont typeface=".Lucida Grande UI Regular"/>
              <a:buChar char="►"/>
            </a:pPr>
            <a:r>
              <a:rPr lang="en-US" sz="800" dirty="0">
                <a:latin typeface="Verdana" panose="020B0604030504040204" pitchFamily="34" charset="0"/>
                <a:ea typeface="Verdana" panose="020B0604030504040204" pitchFamily="34" charset="0"/>
                <a:cs typeface="Verdana" panose="020B0604030504040204" pitchFamily="34" charset="0"/>
              </a:rPr>
              <a:t>safety guaranteed for all delivery options</a:t>
            </a:r>
          </a:p>
          <a:p>
            <a:pPr marL="144000" indent="-144000">
              <a:lnSpc>
                <a:spcPts val="1000"/>
              </a:lnSpc>
              <a:spcAft>
                <a:spcPts val="600"/>
              </a:spcAft>
              <a:buClr>
                <a:srgbClr val="FF4B00"/>
              </a:buClr>
              <a:buSzPct val="100000"/>
              <a:buFont typeface=".Lucida Grande UI Regular"/>
              <a:buChar char="►"/>
            </a:pP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xmlns="" id="{3EC93F15-E17D-1340-A25C-A47097D9C8B6}"/>
              </a:ext>
            </a:extLst>
          </p:cNvPr>
          <p:cNvSpPr txBox="1"/>
          <p:nvPr/>
        </p:nvSpPr>
        <p:spPr>
          <a:xfrm>
            <a:off x="1732546" y="1849402"/>
            <a:ext cx="1123786" cy="153888"/>
          </a:xfrm>
          <a:prstGeom prst="rect">
            <a:avLst/>
          </a:prstGeom>
          <a:noFill/>
        </p:spPr>
        <p:txBody>
          <a:bodyPr wrap="square" lIns="0" tIns="0" rIns="0" bIns="0" rtlCol="0">
            <a:spAutoFit/>
          </a:bodyPr>
          <a:lstStyle/>
          <a:p>
            <a:r>
              <a:rPr lang="en-US" sz="1000" dirty="0">
                <a:solidFill>
                  <a:srgbClr val="FF4B00"/>
                </a:solidFill>
                <a:latin typeface="Verdana" panose="020B0604030504040204" pitchFamily="34" charset="0"/>
                <a:ea typeface="Verdana" panose="020B0604030504040204" pitchFamily="34" charset="0"/>
                <a:cs typeface="Verdana" panose="020B0604030504040204" pitchFamily="34" charset="0"/>
              </a:rPr>
              <a:t>labeling</a:t>
            </a:r>
            <a:endParaRPr lang="ru-RU" sz="10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xmlns="" id="{4E86B761-37E4-2342-923A-422FB717120F}"/>
              </a:ext>
            </a:extLst>
          </p:cNvPr>
          <p:cNvSpPr txBox="1"/>
          <p:nvPr/>
        </p:nvSpPr>
        <p:spPr>
          <a:xfrm>
            <a:off x="256083" y="1849402"/>
            <a:ext cx="1123786" cy="307777"/>
          </a:xfrm>
          <a:prstGeom prst="rect">
            <a:avLst/>
          </a:prstGeom>
          <a:noFill/>
        </p:spPr>
        <p:txBody>
          <a:bodyPr wrap="square" lIns="0" tIns="0" rIns="0" bIns="0" rtlCol="0">
            <a:spAutoFit/>
          </a:bodyPr>
          <a:lstStyle/>
          <a:p>
            <a:r>
              <a:rPr lang="en-US" sz="1000" dirty="0">
                <a:solidFill>
                  <a:srgbClr val="FF4B00"/>
                </a:solidFill>
                <a:latin typeface="Verdana" panose="020B0604030504040204" pitchFamily="34" charset="0"/>
                <a:ea typeface="Verdana" panose="020B0604030504040204" pitchFamily="34" charset="0"/>
                <a:cs typeface="Verdana" panose="020B0604030504040204" pitchFamily="34" charset="0"/>
              </a:rPr>
              <a:t>analysis and sorting</a:t>
            </a:r>
            <a:endParaRPr lang="ru-RU" sz="10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Footer Placeholder 4">
            <a:extLst>
              <a:ext uri="{FF2B5EF4-FFF2-40B4-BE49-F238E27FC236}">
                <a16:creationId xmlns:a16="http://schemas.microsoft.com/office/drawing/2014/main" xmlns="" id="{3E1ED26A-D208-4A49-99AF-D2F6EDC84398}"/>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17" name="TextBox 16">
            <a:hlinkClick r:id="rId5" action="ppaction://hlinksldjump"/>
            <a:extLst>
              <a:ext uri="{FF2B5EF4-FFF2-40B4-BE49-F238E27FC236}">
                <a16:creationId xmlns:a16="http://schemas.microsoft.com/office/drawing/2014/main" xmlns="" id="{16481B69-292C-AB48-8786-0CBE891F4ED7}"/>
              </a:ext>
            </a:extLst>
          </p:cNvPr>
          <p:cNvSpPr txBox="1"/>
          <p:nvPr/>
        </p:nvSpPr>
        <p:spPr>
          <a:xfrm>
            <a:off x="227036" y="174514"/>
            <a:ext cx="2797152"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2.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what we offer</a:t>
            </a:r>
          </a:p>
        </p:txBody>
      </p:sp>
    </p:spTree>
    <p:extLst>
      <p:ext uri="{BB962C8B-B14F-4D97-AF65-F5344CB8AC3E}">
        <p14:creationId xmlns:p14="http://schemas.microsoft.com/office/powerpoint/2010/main" val="1714805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1195239-0B3D-B648-B75F-DE884812DCED}"/>
              </a:ext>
            </a:extLst>
          </p:cNvPr>
          <p:cNvSpPr txBox="1"/>
          <p:nvPr/>
        </p:nvSpPr>
        <p:spPr>
          <a:xfrm>
            <a:off x="228180" y="743199"/>
            <a:ext cx="3327692" cy="872034"/>
          </a:xfrm>
          <a:prstGeom prst="rect">
            <a:avLst/>
          </a:prstGeom>
          <a:noFill/>
        </p:spPr>
        <p:txBody>
          <a:bodyPr wrap="square" lIns="0" tIns="0" rIns="0" bIns="0" rtlCol="0">
            <a:spAutoFit/>
          </a:bodyPr>
          <a:lstStyle/>
          <a:p>
            <a:pPr>
              <a:lnSpc>
                <a:spcPts val="3400"/>
              </a:lnSpc>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innovative products </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xmlns="" id="{B4AE413C-D1F7-CE45-BBAB-8CD050CA1478}"/>
              </a:ext>
            </a:extLst>
          </p:cNvPr>
          <p:cNvSpPr txBox="1"/>
          <p:nvPr/>
        </p:nvSpPr>
        <p:spPr>
          <a:xfrm>
            <a:off x="4636863" y="184635"/>
            <a:ext cx="2187520" cy="1154162"/>
          </a:xfrm>
          <a:prstGeom prst="rect">
            <a:avLst/>
          </a:prstGeom>
          <a:noFill/>
        </p:spPr>
        <p:txBody>
          <a:bodyPr wrap="square" lIns="0" tIns="0" rIns="0" bIns="0" rtlCol="0">
            <a:spAutoFit/>
          </a:bodyPr>
          <a:lstStyle/>
          <a:p>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Russian </a:t>
            </a:r>
            <a:r>
              <a:rPr lang="en-US" sz="1500" dirty="0" err="1">
                <a:solidFill>
                  <a:srgbClr val="FF4B00"/>
                </a:solidFill>
                <a:latin typeface="Verdana" panose="020B0604030504040204" pitchFamily="34" charset="0"/>
                <a:ea typeface="Verdana" panose="020B0604030504040204" pitchFamily="34" charset="0"/>
                <a:cs typeface="Verdana" panose="020B0604030504040204" pitchFamily="34" charset="0"/>
              </a:rPr>
              <a:t>Magnezit</a:t>
            </a: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 dead-burned magnesia, is used as the main mineral filler for RMAG products.</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Рисунок 5">
            <a:extLst>
              <a:ext uri="{FF2B5EF4-FFF2-40B4-BE49-F238E27FC236}">
                <a16:creationId xmlns:a16="http://schemas.microsoft.com/office/drawing/2014/main" xmlns="" id="{11380F32-DB03-824A-BD0F-F5E80D772CB0}"/>
              </a:ext>
            </a:extLst>
          </p:cNvPr>
          <p:cNvPicPr>
            <a:picLocks noChangeAspect="1"/>
          </p:cNvPicPr>
          <p:nvPr/>
        </p:nvPicPr>
        <p:blipFill>
          <a:blip r:embed="rId2"/>
          <a:stretch>
            <a:fillRect/>
          </a:stretch>
        </p:blipFill>
        <p:spPr>
          <a:xfrm>
            <a:off x="250825" y="1961276"/>
            <a:ext cx="2773363" cy="2049877"/>
          </a:xfrm>
          <a:prstGeom prst="rect">
            <a:avLst/>
          </a:prstGeom>
        </p:spPr>
      </p:pic>
      <p:sp>
        <p:nvSpPr>
          <p:cNvPr id="7" name="TextBox 6">
            <a:hlinkClick r:id="rId3" action="ppaction://hlinksldjump"/>
            <a:extLst>
              <a:ext uri="{FF2B5EF4-FFF2-40B4-BE49-F238E27FC236}">
                <a16:creationId xmlns:a16="http://schemas.microsoft.com/office/drawing/2014/main" xmlns="" id="{F863CE25-ECE8-2D48-B77E-9851B2AC09FF}"/>
              </a:ext>
            </a:extLst>
          </p:cNvPr>
          <p:cNvSpPr txBox="1"/>
          <p:nvPr/>
        </p:nvSpPr>
        <p:spPr>
          <a:xfrm>
            <a:off x="3637030" y="4091224"/>
            <a:ext cx="2597849" cy="146194"/>
          </a:xfrm>
          <a:prstGeom prst="rect">
            <a:avLst/>
          </a:prstGeom>
          <a:noFill/>
        </p:spPr>
        <p:txBody>
          <a:bodyPr wrap="square" lIns="0" tIns="0" rIns="0" bIns="0" rtlCol="0">
            <a:spAutoFit/>
          </a:bodyPr>
          <a:lstStyle/>
          <a:p>
            <a:pPr defTabSz="504000">
              <a:spcAft>
                <a:spcPts val="400"/>
              </a:spcAft>
              <a:buClr>
                <a:srgbClr val="00B5FF"/>
              </a:buClr>
              <a:buSzPct val="100000"/>
            </a:pPr>
            <a:r>
              <a:rPr lang="en-US" sz="950" u="sng" dirty="0">
                <a:solidFill>
                  <a:srgbClr val="00B5FF"/>
                </a:solidFill>
                <a:latin typeface="Verdana" panose="020B0604030504040204" pitchFamily="34" charset="0"/>
                <a:ea typeface="Verdana" panose="020B0604030504040204" pitchFamily="34" charset="0"/>
                <a:cs typeface="Verdana" panose="020B0604030504040204" pitchFamily="34" charset="0"/>
              </a:rPr>
              <a:t>learn more about Russian </a:t>
            </a:r>
            <a:r>
              <a:rPr lang="en-US" sz="950" u="sng" dirty="0" err="1">
                <a:solidFill>
                  <a:srgbClr val="00B5FF"/>
                </a:solidFill>
                <a:latin typeface="Verdana" panose="020B0604030504040204" pitchFamily="34" charset="0"/>
                <a:ea typeface="Verdana" panose="020B0604030504040204" pitchFamily="34" charset="0"/>
                <a:cs typeface="Verdana" panose="020B0604030504040204" pitchFamily="34" charset="0"/>
              </a:rPr>
              <a:t>Magnezit</a:t>
            </a:r>
            <a:endParaRPr lang="ru-RU" sz="950" u="sng" dirty="0">
              <a:solidFill>
                <a:srgbClr val="00B5FF"/>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79C91600-2E00-8644-809C-28FD441EA629}"/>
              </a:ext>
            </a:extLst>
          </p:cNvPr>
          <p:cNvSpPr txBox="1"/>
          <p:nvPr/>
        </p:nvSpPr>
        <p:spPr>
          <a:xfrm>
            <a:off x="3521308" y="1928695"/>
            <a:ext cx="3061028" cy="560859"/>
          </a:xfrm>
          <a:prstGeom prst="rect">
            <a:avLst/>
          </a:prstGeom>
          <a:noFill/>
        </p:spPr>
        <p:txBody>
          <a:bodyPr wrap="square" lIns="0" tIns="0" rIns="0" bIns="0" rtlCol="0">
            <a:spAutoFit/>
          </a:bodyPr>
          <a:lstStyle/>
          <a:p>
            <a:pPr>
              <a:lnSpc>
                <a:spcPts val="1500"/>
              </a:lnSpc>
              <a:spcAft>
                <a:spcPts val="600"/>
              </a:spcAft>
            </a:pPr>
            <a:r>
              <a:rPr lang="en-US" sz="1200" dirty="0">
                <a:latin typeface="Verdana" panose="020B0604030504040204" pitchFamily="34" charset="0"/>
                <a:ea typeface="Verdana" panose="020B0604030504040204" pitchFamily="34" charset="0"/>
                <a:cs typeface="Verdana" panose="020B0604030504040204" pitchFamily="34" charset="0"/>
              </a:rPr>
              <a:t>RMAG categories have different levels of resistance to thermal, mechanical, and chemical loads.</a:t>
            </a:r>
            <a:endParaRPr lang="ru-RU"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hlinkClick r:id="rId4" action="ppaction://hlinksldjump"/>
            <a:extLst>
              <a:ext uri="{FF2B5EF4-FFF2-40B4-BE49-F238E27FC236}">
                <a16:creationId xmlns:a16="http://schemas.microsoft.com/office/drawing/2014/main" xmlns="" id="{F135DA03-DF15-4E42-A30D-3E9006013BE3}"/>
              </a:ext>
            </a:extLst>
          </p:cNvPr>
          <p:cNvSpPr txBox="1"/>
          <p:nvPr/>
        </p:nvSpPr>
        <p:spPr>
          <a:xfrm>
            <a:off x="3515252" y="2852204"/>
            <a:ext cx="979256" cy="153888"/>
          </a:xfrm>
          <a:prstGeom prst="rect">
            <a:avLst/>
          </a:prstGeom>
          <a:noFill/>
        </p:spPr>
        <p:txBody>
          <a:bodyPr wrap="square" lIns="0" tIns="0" rIns="0" bIns="0" rtlCol="0">
            <a:spAutoFit/>
          </a:bodyPr>
          <a:lstStyle/>
          <a:p>
            <a:pPr marL="144000" indent="-144000">
              <a:lnSpc>
                <a:spcPts val="1200"/>
              </a:lnSpc>
              <a:spcAft>
                <a:spcPts val="700"/>
              </a:spcAft>
              <a:buClr>
                <a:srgbClr val="FF4B00"/>
              </a:buClr>
              <a:buSzPct val="85000"/>
              <a:buFont typeface=".Lucida Grande UI Regular"/>
              <a:buChar char="►"/>
            </a:pPr>
            <a:r>
              <a:rPr lang="en-US" sz="1200" u="sng" dirty="0">
                <a:latin typeface="Verdana" panose="020B0604030504040204" pitchFamily="34" charset="0"/>
                <a:ea typeface="Verdana" panose="020B0604030504040204" pitchFamily="34" charset="0"/>
                <a:cs typeface="Verdana" panose="020B0604030504040204" pitchFamily="34" charset="0"/>
              </a:rPr>
              <a:t>RMAG Top</a:t>
            </a:r>
          </a:p>
        </p:txBody>
      </p:sp>
      <p:sp>
        <p:nvSpPr>
          <p:cNvPr id="10" name="TextBox 9">
            <a:hlinkClick r:id="rId5" action="ppaction://hlinksldjump"/>
            <a:extLst>
              <a:ext uri="{FF2B5EF4-FFF2-40B4-BE49-F238E27FC236}">
                <a16:creationId xmlns:a16="http://schemas.microsoft.com/office/drawing/2014/main" xmlns="" id="{B352D071-64B8-7C4F-84A4-7D004F656D80}"/>
              </a:ext>
            </a:extLst>
          </p:cNvPr>
          <p:cNvSpPr txBox="1"/>
          <p:nvPr/>
        </p:nvSpPr>
        <p:spPr>
          <a:xfrm>
            <a:off x="3515252" y="3106539"/>
            <a:ext cx="1056748" cy="153888"/>
          </a:xfrm>
          <a:prstGeom prst="rect">
            <a:avLst/>
          </a:prstGeom>
          <a:noFill/>
        </p:spPr>
        <p:txBody>
          <a:bodyPr wrap="square" lIns="0" tIns="0" rIns="0" bIns="0" rtlCol="0">
            <a:spAutoFit/>
          </a:bodyPr>
          <a:lstStyle/>
          <a:p>
            <a:pPr marL="144000" indent="-144000">
              <a:lnSpc>
                <a:spcPts val="1200"/>
              </a:lnSpc>
              <a:spcAft>
                <a:spcPts val="700"/>
              </a:spcAft>
              <a:buClr>
                <a:srgbClr val="FF4B00"/>
              </a:buClr>
              <a:buSzPct val="85000"/>
              <a:buFont typeface=".Lucida Grande UI Regular"/>
              <a:buChar char="►"/>
            </a:pPr>
            <a:r>
              <a:rPr lang="en-US" sz="1200" u="sng" dirty="0">
                <a:latin typeface="Verdana" panose="020B0604030504040204" pitchFamily="34" charset="0"/>
                <a:ea typeface="Verdana" panose="020B0604030504040204" pitchFamily="34" charset="0"/>
                <a:cs typeface="Verdana" panose="020B0604030504040204" pitchFamily="34" charset="0"/>
              </a:rPr>
              <a:t>RMAG High</a:t>
            </a:r>
          </a:p>
        </p:txBody>
      </p:sp>
      <p:sp>
        <p:nvSpPr>
          <p:cNvPr id="11" name="TextBox 10">
            <a:hlinkClick r:id="rId6" action="ppaction://hlinksldjump"/>
            <a:extLst>
              <a:ext uri="{FF2B5EF4-FFF2-40B4-BE49-F238E27FC236}">
                <a16:creationId xmlns:a16="http://schemas.microsoft.com/office/drawing/2014/main" xmlns="" id="{09F55B47-B423-A841-9DBB-F693C1B206AC}"/>
              </a:ext>
            </a:extLst>
          </p:cNvPr>
          <p:cNvSpPr txBox="1"/>
          <p:nvPr/>
        </p:nvSpPr>
        <p:spPr>
          <a:xfrm>
            <a:off x="3515252" y="3379042"/>
            <a:ext cx="1377696" cy="153888"/>
          </a:xfrm>
          <a:prstGeom prst="rect">
            <a:avLst/>
          </a:prstGeom>
          <a:noFill/>
        </p:spPr>
        <p:txBody>
          <a:bodyPr wrap="square" lIns="0" tIns="0" rIns="0" bIns="0" rtlCol="0">
            <a:spAutoFit/>
          </a:bodyPr>
          <a:lstStyle/>
          <a:p>
            <a:pPr marL="144000" indent="-144000">
              <a:lnSpc>
                <a:spcPts val="1200"/>
              </a:lnSpc>
              <a:spcAft>
                <a:spcPts val="700"/>
              </a:spcAft>
              <a:buClr>
                <a:srgbClr val="FF4B00"/>
              </a:buClr>
              <a:buSzPct val="85000"/>
              <a:buFont typeface=".Lucida Grande UI Regular"/>
              <a:buChar char="►"/>
            </a:pPr>
            <a:r>
              <a:rPr lang="en-US" sz="1200" u="sng" dirty="0">
                <a:latin typeface="Verdana" panose="020B0604030504040204" pitchFamily="34" charset="0"/>
                <a:ea typeface="Verdana" panose="020B0604030504040204" pitchFamily="34" charset="0"/>
                <a:cs typeface="Verdana" panose="020B0604030504040204" pitchFamily="34" charset="0"/>
              </a:rPr>
              <a:t>RMAG Standard</a:t>
            </a:r>
          </a:p>
        </p:txBody>
      </p:sp>
      <p:sp>
        <p:nvSpPr>
          <p:cNvPr id="12" name="TextBox 11">
            <a:extLst>
              <a:ext uri="{FF2B5EF4-FFF2-40B4-BE49-F238E27FC236}">
                <a16:creationId xmlns:a16="http://schemas.microsoft.com/office/drawing/2014/main" xmlns="" id="{07009CAB-7386-C048-817C-E4C0C1C36323}"/>
              </a:ext>
            </a:extLst>
          </p:cNvPr>
          <p:cNvSpPr txBox="1"/>
          <p:nvPr/>
        </p:nvSpPr>
        <p:spPr>
          <a:xfrm>
            <a:off x="4489476" y="2852204"/>
            <a:ext cx="4164021" cy="153888"/>
          </a:xfrm>
          <a:prstGeom prst="rect">
            <a:avLst/>
          </a:prstGeom>
          <a:noFill/>
        </p:spPr>
        <p:txBody>
          <a:bodyPr wrap="square" lIns="0" tIns="0" rIns="0" bIns="0" rtlCol="0">
            <a:spAutoFit/>
          </a:bodyPr>
          <a:lstStyle/>
          <a:p>
            <a:pPr>
              <a:lnSpc>
                <a:spcPts val="1200"/>
              </a:lnSpc>
              <a:spcAft>
                <a:spcPts val="700"/>
              </a:spcAft>
              <a:buClr>
                <a:srgbClr val="FF4B00"/>
              </a:buClr>
              <a:buSzPct val="85000"/>
            </a:pPr>
            <a:r>
              <a:rPr lang="ru-RU" sz="1200" dirty="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extremely high and very high resistance </a:t>
            </a:r>
            <a:endParaRPr lang="ru-RU" sz="1200"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xmlns="" id="{0F43DA58-B9FB-2A41-A92F-D33D784D4432}"/>
              </a:ext>
            </a:extLst>
          </p:cNvPr>
          <p:cNvSpPr txBox="1"/>
          <p:nvPr/>
        </p:nvSpPr>
        <p:spPr>
          <a:xfrm>
            <a:off x="4562149" y="3112596"/>
            <a:ext cx="1672730" cy="153888"/>
          </a:xfrm>
          <a:prstGeom prst="rect">
            <a:avLst/>
          </a:prstGeom>
          <a:noFill/>
        </p:spPr>
        <p:txBody>
          <a:bodyPr wrap="square" lIns="0" tIns="0" rIns="0" bIns="0" rtlCol="0">
            <a:spAutoFit/>
          </a:bodyPr>
          <a:lstStyle/>
          <a:p>
            <a:pPr>
              <a:lnSpc>
                <a:spcPts val="1200"/>
              </a:lnSpc>
              <a:spcAft>
                <a:spcPts val="700"/>
              </a:spcAft>
              <a:buClr>
                <a:srgbClr val="FF4B00"/>
              </a:buClr>
              <a:buSzPct val="85000"/>
            </a:pPr>
            <a:r>
              <a:rPr lang="ru-RU" sz="1200" dirty="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high resistance</a:t>
            </a:r>
            <a:endParaRPr lang="ru-RU" sz="12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xmlns="" id="{8EC488AA-ED31-DF4A-80BA-BA8717CA4590}"/>
              </a:ext>
            </a:extLst>
          </p:cNvPr>
          <p:cNvSpPr txBox="1"/>
          <p:nvPr/>
        </p:nvSpPr>
        <p:spPr>
          <a:xfrm>
            <a:off x="4911116" y="3379043"/>
            <a:ext cx="2008216" cy="153888"/>
          </a:xfrm>
          <a:prstGeom prst="rect">
            <a:avLst/>
          </a:prstGeom>
          <a:noFill/>
        </p:spPr>
        <p:txBody>
          <a:bodyPr wrap="square" lIns="0" tIns="0" rIns="0" bIns="0" rtlCol="0">
            <a:spAutoFit/>
          </a:bodyPr>
          <a:lstStyle/>
          <a:p>
            <a:pPr>
              <a:lnSpc>
                <a:spcPts val="1200"/>
              </a:lnSpc>
              <a:spcAft>
                <a:spcPts val="700"/>
              </a:spcAft>
              <a:buClr>
                <a:srgbClr val="FF4B00"/>
              </a:buClr>
              <a:buSzPct val="85000"/>
            </a:pPr>
            <a:r>
              <a:rPr lang="ru-RU" sz="1200" dirty="0">
                <a:latin typeface="Verdana" panose="020B0604030504040204" pitchFamily="34" charset="0"/>
                <a:ea typeface="Verdana" panose="020B0604030504040204" pitchFamily="34" charset="0"/>
                <a:cs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standard resistance</a:t>
            </a:r>
            <a:endParaRPr lang="ru-RU" sz="1200" dirty="0">
              <a:latin typeface="Verdana" panose="020B0604030504040204" pitchFamily="34" charset="0"/>
              <a:ea typeface="Verdana" panose="020B0604030504040204" pitchFamily="34" charset="0"/>
              <a:cs typeface="Verdana" panose="020B0604030504040204" pitchFamily="34" charset="0"/>
            </a:endParaRPr>
          </a:p>
        </p:txBody>
      </p:sp>
      <p:sp>
        <p:nvSpPr>
          <p:cNvPr id="16" name="Footer Placeholder 4">
            <a:extLst>
              <a:ext uri="{FF2B5EF4-FFF2-40B4-BE49-F238E27FC236}">
                <a16:creationId xmlns:a16="http://schemas.microsoft.com/office/drawing/2014/main" xmlns="" id="{ED2803FC-411A-B240-9E64-C79E97E4DC6A}"/>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17" name="TextBox 16">
            <a:hlinkClick r:id="rId7" action="ppaction://hlinksldjump"/>
            <a:extLst>
              <a:ext uri="{FF2B5EF4-FFF2-40B4-BE49-F238E27FC236}">
                <a16:creationId xmlns:a16="http://schemas.microsoft.com/office/drawing/2014/main" xmlns="" id="{84599385-6663-8D4D-8132-9DB5D7AD917A}"/>
              </a:ext>
            </a:extLst>
          </p:cNvPr>
          <p:cNvSpPr txBox="1"/>
          <p:nvPr/>
        </p:nvSpPr>
        <p:spPr>
          <a:xfrm>
            <a:off x="227036" y="174514"/>
            <a:ext cx="2797152"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2.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what we offer</a:t>
            </a:r>
          </a:p>
        </p:txBody>
      </p:sp>
      <p:pic>
        <p:nvPicPr>
          <p:cNvPr id="18" name="Рисунок 17">
            <a:extLst>
              <a:ext uri="{FF2B5EF4-FFF2-40B4-BE49-F238E27FC236}">
                <a16:creationId xmlns:a16="http://schemas.microsoft.com/office/drawing/2014/main" xmlns="" id="{B034B48C-2804-964D-B8EB-B3391682A5F3}"/>
              </a:ext>
            </a:extLst>
          </p:cNvPr>
          <p:cNvPicPr>
            <a:picLocks noChangeAspect="1"/>
          </p:cNvPicPr>
          <p:nvPr/>
        </p:nvPicPr>
        <p:blipFill>
          <a:blip r:embed="rId8"/>
          <a:stretch>
            <a:fillRect/>
          </a:stretch>
        </p:blipFill>
        <p:spPr>
          <a:xfrm>
            <a:off x="3752689" y="416888"/>
            <a:ext cx="762344" cy="877033"/>
          </a:xfrm>
          <a:prstGeom prst="rect">
            <a:avLst/>
          </a:prstGeom>
        </p:spPr>
      </p:pic>
    </p:spTree>
    <p:extLst>
      <p:ext uri="{BB962C8B-B14F-4D97-AF65-F5344CB8AC3E}">
        <p14:creationId xmlns:p14="http://schemas.microsoft.com/office/powerpoint/2010/main" val="425835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5972E874-4C5C-8443-8647-3940D064B940}"/>
              </a:ext>
            </a:extLst>
          </p:cNvPr>
          <p:cNvSpPr txBox="1"/>
          <p:nvPr/>
        </p:nvSpPr>
        <p:spPr>
          <a:xfrm>
            <a:off x="256764" y="169644"/>
            <a:ext cx="1453284" cy="276999"/>
          </a:xfrm>
          <a:prstGeom prst="rect">
            <a:avLst/>
          </a:prstGeom>
          <a:noFill/>
        </p:spPr>
        <p:txBody>
          <a:bodyPr wrap="square" lIns="0" tIns="0" rIns="0" bIns="0" rtlCol="0">
            <a:spAutoFit/>
          </a:bodyPr>
          <a:lstStyle/>
          <a:p>
            <a:r>
              <a:rPr lang="en-US" sz="1750" dirty="0">
                <a:solidFill>
                  <a:srgbClr val="FF8400"/>
                </a:solidFill>
                <a:latin typeface="Verdana" panose="020B0604030504040204" pitchFamily="34" charset="0"/>
                <a:ea typeface="Verdana" panose="020B0604030504040204" pitchFamily="34" charset="0"/>
                <a:cs typeface="Verdana" panose="020B0604030504040204" pitchFamily="34" charset="0"/>
              </a:rPr>
              <a:t>contents</a:t>
            </a:r>
            <a:endParaRPr lang="ru-RU" sz="1750" dirty="0">
              <a:solidFill>
                <a:srgbClr val="FF8400"/>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a:hlinkClick r:id="rId2" action="ppaction://hlinksldjump"/>
            <a:extLst>
              <a:ext uri="{FF2B5EF4-FFF2-40B4-BE49-F238E27FC236}">
                <a16:creationId xmlns:a16="http://schemas.microsoft.com/office/drawing/2014/main" xmlns="" id="{3D9473D5-6BEF-4041-AFA2-A7F385CF8176}"/>
              </a:ext>
            </a:extLst>
          </p:cNvPr>
          <p:cNvSpPr txBox="1"/>
          <p:nvPr/>
        </p:nvSpPr>
        <p:spPr>
          <a:xfrm>
            <a:off x="116877" y="584085"/>
            <a:ext cx="550758" cy="1261884"/>
          </a:xfrm>
          <a:prstGeom prst="rect">
            <a:avLst/>
          </a:prstGeom>
          <a:noFill/>
        </p:spPr>
        <p:txBody>
          <a:bodyPr wrap="square" lIns="0" tIns="0" rIns="0" bIns="0" rtlCol="0">
            <a:spAutoFit/>
          </a:bodyPr>
          <a:lstStyle/>
          <a:p>
            <a:r>
              <a:rPr lang="ru-RU" sz="8100" dirty="0">
                <a:solidFill>
                  <a:srgbClr val="FF8400"/>
                </a:solidFill>
                <a:latin typeface="Verdana" panose="020B0604030504040204" pitchFamily="34" charset="0"/>
                <a:ea typeface="Verdana" panose="020B0604030504040204" pitchFamily="34" charset="0"/>
                <a:cs typeface="Verdana" panose="020B0604030504040204" pitchFamily="34" charset="0"/>
              </a:rPr>
              <a:t>1</a:t>
            </a:r>
          </a:p>
        </p:txBody>
      </p:sp>
      <p:sp>
        <p:nvSpPr>
          <p:cNvPr id="16" name="TextBox 15">
            <a:hlinkClick r:id="rId2" action="ppaction://hlinksldjump"/>
            <a:extLst>
              <a:ext uri="{FF2B5EF4-FFF2-40B4-BE49-F238E27FC236}">
                <a16:creationId xmlns:a16="http://schemas.microsoft.com/office/drawing/2014/main" xmlns="" id="{B3C55E07-D8C1-FB4E-840D-27DCBD1212F0}"/>
              </a:ext>
            </a:extLst>
          </p:cNvPr>
          <p:cNvSpPr txBox="1"/>
          <p:nvPr/>
        </p:nvSpPr>
        <p:spPr>
          <a:xfrm>
            <a:off x="238124" y="1726364"/>
            <a:ext cx="1002878" cy="200055"/>
          </a:xfrm>
          <a:prstGeom prst="rect">
            <a:avLst/>
          </a:prstGeom>
          <a:noFill/>
        </p:spPr>
        <p:txBody>
          <a:bodyPr wrap="square" lIns="0" tIns="0" rIns="0" bIns="0" rtlCol="0">
            <a:spAutoFit/>
          </a:bodyPr>
          <a:lstStyle/>
          <a:p>
            <a:r>
              <a:rPr lang="en-US" sz="1300" dirty="0">
                <a:latin typeface="Verdana" panose="020B0604030504040204" pitchFamily="34" charset="0"/>
                <a:ea typeface="Verdana" panose="020B0604030504040204" pitchFamily="34" charset="0"/>
                <a:cs typeface="Verdana" panose="020B0604030504040204" pitchFamily="34" charset="0"/>
              </a:rPr>
              <a:t>who we are</a:t>
            </a:r>
            <a:endParaRPr lang="ru-RU" sz="1300" dirty="0">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a:hlinkClick r:id="rId3" action="ppaction://hlinksldjump"/>
            <a:extLst>
              <a:ext uri="{FF2B5EF4-FFF2-40B4-BE49-F238E27FC236}">
                <a16:creationId xmlns:a16="http://schemas.microsoft.com/office/drawing/2014/main" xmlns="" id="{C9C823E7-804A-5D4B-A70C-CEA6B3203B09}"/>
              </a:ext>
            </a:extLst>
          </p:cNvPr>
          <p:cNvSpPr txBox="1"/>
          <p:nvPr/>
        </p:nvSpPr>
        <p:spPr>
          <a:xfrm>
            <a:off x="3090352" y="582821"/>
            <a:ext cx="550758" cy="1261884"/>
          </a:xfrm>
          <a:prstGeom prst="rect">
            <a:avLst/>
          </a:prstGeom>
          <a:noFill/>
        </p:spPr>
        <p:txBody>
          <a:bodyPr wrap="square" lIns="0" tIns="0" rIns="0" bIns="0" rtlCol="0">
            <a:spAutoFit/>
          </a:bodyPr>
          <a:lstStyle/>
          <a:p>
            <a:r>
              <a:rPr lang="ru-RU" sz="8100" dirty="0">
                <a:solidFill>
                  <a:srgbClr val="FF8400"/>
                </a:solidFill>
                <a:latin typeface="Verdana" panose="020B0604030504040204" pitchFamily="34" charset="0"/>
                <a:ea typeface="Verdana" panose="020B0604030504040204" pitchFamily="34" charset="0"/>
                <a:cs typeface="Verdana" panose="020B0604030504040204" pitchFamily="34" charset="0"/>
              </a:rPr>
              <a:t>2</a:t>
            </a:r>
          </a:p>
        </p:txBody>
      </p:sp>
      <p:sp>
        <p:nvSpPr>
          <p:cNvPr id="18" name="TextBox 17">
            <a:hlinkClick r:id="rId3" action="ppaction://hlinksldjump"/>
            <a:extLst>
              <a:ext uri="{FF2B5EF4-FFF2-40B4-BE49-F238E27FC236}">
                <a16:creationId xmlns:a16="http://schemas.microsoft.com/office/drawing/2014/main" xmlns="" id="{5A635010-424C-EF4C-960A-C2CF10F7F9A1}"/>
              </a:ext>
            </a:extLst>
          </p:cNvPr>
          <p:cNvSpPr txBox="1"/>
          <p:nvPr/>
        </p:nvSpPr>
        <p:spPr>
          <a:xfrm>
            <a:off x="3171442" y="1729895"/>
            <a:ext cx="1664120" cy="200055"/>
          </a:xfrm>
          <a:prstGeom prst="rect">
            <a:avLst/>
          </a:prstGeom>
          <a:noFill/>
        </p:spPr>
        <p:txBody>
          <a:bodyPr wrap="square" lIns="0" tIns="0" rIns="0" bIns="0" rtlCol="0">
            <a:spAutoFit/>
          </a:bodyPr>
          <a:lstStyle/>
          <a:p>
            <a:r>
              <a:rPr lang="en-US" sz="1300" dirty="0">
                <a:latin typeface="Verdana" panose="020B0604030504040204" pitchFamily="34" charset="0"/>
                <a:ea typeface="Verdana" panose="020B0604030504040204" pitchFamily="34" charset="0"/>
                <a:cs typeface="Verdana" panose="020B0604030504040204" pitchFamily="34" charset="0"/>
              </a:rPr>
              <a:t>what we offer </a:t>
            </a:r>
            <a:endParaRPr lang="ru-RU" sz="1300" dirty="0">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a:hlinkClick r:id="rId4" action="ppaction://hlinksldjump"/>
            <a:extLst>
              <a:ext uri="{FF2B5EF4-FFF2-40B4-BE49-F238E27FC236}">
                <a16:creationId xmlns:a16="http://schemas.microsoft.com/office/drawing/2014/main" xmlns="" id="{6BDA4C2F-CFAE-3742-BECF-6F734C37007C}"/>
              </a:ext>
            </a:extLst>
          </p:cNvPr>
          <p:cNvSpPr txBox="1"/>
          <p:nvPr/>
        </p:nvSpPr>
        <p:spPr>
          <a:xfrm>
            <a:off x="6045188" y="577759"/>
            <a:ext cx="488917" cy="1261884"/>
          </a:xfrm>
          <a:prstGeom prst="rect">
            <a:avLst/>
          </a:prstGeom>
          <a:noFill/>
        </p:spPr>
        <p:txBody>
          <a:bodyPr wrap="square" lIns="0" tIns="0" rIns="0" bIns="0" rtlCol="0">
            <a:spAutoFit/>
          </a:bodyPr>
          <a:lstStyle/>
          <a:p>
            <a:r>
              <a:rPr lang="ru-RU" sz="8100" dirty="0">
                <a:solidFill>
                  <a:srgbClr val="FF8400"/>
                </a:solidFill>
                <a:latin typeface="Verdana" panose="020B0604030504040204" pitchFamily="34" charset="0"/>
                <a:ea typeface="Verdana" panose="020B0604030504040204" pitchFamily="34" charset="0"/>
                <a:cs typeface="Verdana" panose="020B0604030504040204" pitchFamily="34" charset="0"/>
              </a:rPr>
              <a:t>3</a:t>
            </a:r>
          </a:p>
        </p:txBody>
      </p:sp>
      <p:sp>
        <p:nvSpPr>
          <p:cNvPr id="20" name="TextBox 19">
            <a:hlinkClick r:id="rId4" action="ppaction://hlinksldjump"/>
            <a:extLst>
              <a:ext uri="{FF2B5EF4-FFF2-40B4-BE49-F238E27FC236}">
                <a16:creationId xmlns:a16="http://schemas.microsoft.com/office/drawing/2014/main" xmlns="" id="{D1A1D7E2-FDCF-A043-83D8-C51C8AE78ADA}"/>
              </a:ext>
            </a:extLst>
          </p:cNvPr>
          <p:cNvSpPr txBox="1"/>
          <p:nvPr/>
        </p:nvSpPr>
        <p:spPr>
          <a:xfrm>
            <a:off x="6112326" y="1726364"/>
            <a:ext cx="1487075" cy="200055"/>
          </a:xfrm>
          <a:prstGeom prst="rect">
            <a:avLst/>
          </a:prstGeom>
          <a:noFill/>
        </p:spPr>
        <p:txBody>
          <a:bodyPr wrap="square" lIns="0" tIns="0" rIns="0" bIns="0" rtlCol="0">
            <a:spAutoFit/>
          </a:bodyPr>
          <a:lstStyle/>
          <a:p>
            <a:r>
              <a:rPr lang="en-US" sz="1300" dirty="0">
                <a:latin typeface="Verdana" panose="020B0604030504040204" pitchFamily="34" charset="0"/>
                <a:ea typeface="Verdana" panose="020B0604030504040204" pitchFamily="34" charset="0"/>
                <a:cs typeface="Verdana" panose="020B0604030504040204" pitchFamily="34" charset="0"/>
              </a:rPr>
              <a:t>how we work </a:t>
            </a:r>
            <a:endParaRPr lang="ru-RU" sz="1300" dirty="0">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a:hlinkClick r:id="rId5" action="ppaction://hlinksldjump"/>
            <a:extLst>
              <a:ext uri="{FF2B5EF4-FFF2-40B4-BE49-F238E27FC236}">
                <a16:creationId xmlns:a16="http://schemas.microsoft.com/office/drawing/2014/main" xmlns="" id="{E21F521B-D7A0-9246-AC18-46B19E676876}"/>
              </a:ext>
            </a:extLst>
          </p:cNvPr>
          <p:cNvSpPr txBox="1"/>
          <p:nvPr/>
        </p:nvSpPr>
        <p:spPr>
          <a:xfrm>
            <a:off x="401122" y="3191104"/>
            <a:ext cx="1308926" cy="115416"/>
          </a:xfrm>
          <a:prstGeom prst="rect">
            <a:avLst/>
          </a:prstGeom>
          <a:noFill/>
        </p:spPr>
        <p:txBody>
          <a:bodyPr wrap="square" lIns="0" tIns="0" rIns="0" bIns="0" rtlCol="0">
            <a:spAutoFit/>
          </a:bodyPr>
          <a:lstStyle/>
          <a:p>
            <a:r>
              <a:rPr lang="en-US" sz="750" dirty="0">
                <a:latin typeface="Verdana" panose="020B0604030504040204" pitchFamily="34" charset="0"/>
                <a:ea typeface="Verdana" panose="020B0604030504040204" pitchFamily="34" charset="0"/>
                <a:cs typeface="Verdana" panose="020B0604030504040204" pitchFamily="34" charset="0"/>
              </a:rPr>
              <a:t>Russian </a:t>
            </a:r>
            <a:r>
              <a:rPr lang="en-US" sz="750" dirty="0" err="1">
                <a:latin typeface="Verdana" panose="020B0604030504040204" pitchFamily="34" charset="0"/>
                <a:ea typeface="Verdana" panose="020B0604030504040204" pitchFamily="34" charset="0"/>
                <a:cs typeface="Verdana" panose="020B0604030504040204" pitchFamily="34" charset="0"/>
              </a:rPr>
              <a:t>Magnezit</a:t>
            </a:r>
            <a:r>
              <a:rPr lang="en-US" sz="750" dirty="0">
                <a:latin typeface="Verdana" panose="020B0604030504040204" pitchFamily="34" charset="0"/>
                <a:ea typeface="Verdana" panose="020B0604030504040204" pitchFamily="34" charset="0"/>
                <a:cs typeface="Verdana" panose="020B0604030504040204" pitchFamily="34" charset="0"/>
              </a:rPr>
              <a:t> </a:t>
            </a:r>
            <a:endParaRPr lang="ru-RU" sz="750" dirty="0">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a:hlinkClick r:id="rId6" action="ppaction://hlinksldjump"/>
            <a:extLst>
              <a:ext uri="{FF2B5EF4-FFF2-40B4-BE49-F238E27FC236}">
                <a16:creationId xmlns:a16="http://schemas.microsoft.com/office/drawing/2014/main" xmlns="" id="{B70EC9CF-0B29-8848-88DE-F24A3F3CEF30}"/>
              </a:ext>
            </a:extLst>
          </p:cNvPr>
          <p:cNvSpPr txBox="1"/>
          <p:nvPr/>
        </p:nvSpPr>
        <p:spPr>
          <a:xfrm>
            <a:off x="3320933" y="2270916"/>
            <a:ext cx="1266412" cy="115416"/>
          </a:xfrm>
          <a:prstGeom prst="rect">
            <a:avLst/>
          </a:prstGeom>
          <a:noFill/>
        </p:spPr>
        <p:txBody>
          <a:bodyPr wrap="square" lIns="0" tIns="0" rIns="0" bIns="0" rtlCol="0">
            <a:spAutoFit/>
          </a:bodyPr>
          <a:lstStyle/>
          <a:p>
            <a:r>
              <a:rPr lang="en-US" sz="750" dirty="0" err="1">
                <a:latin typeface="Verdana" panose="020B0604030504040204" pitchFamily="34" charset="0"/>
                <a:ea typeface="Verdana" panose="020B0604030504040204" pitchFamily="34" charset="0"/>
                <a:cs typeface="Verdana" panose="020B0604030504040204" pitchFamily="34" charset="0"/>
              </a:rPr>
              <a:t>avant</a:t>
            </a:r>
            <a:r>
              <a:rPr lang="en-US" sz="750" dirty="0">
                <a:latin typeface="Verdana" panose="020B0604030504040204" pitchFamily="34" charset="0"/>
                <a:ea typeface="Verdana" panose="020B0604030504040204" pitchFamily="34" charset="0"/>
                <a:cs typeface="Verdana" panose="020B0604030504040204" pitchFamily="34" charset="0"/>
              </a:rPr>
              <a:t>-grade quality </a:t>
            </a:r>
            <a:endParaRPr lang="ru-RU" sz="750" dirty="0">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a:hlinkClick r:id="rId7" action="ppaction://hlinksldjump"/>
            <a:extLst>
              <a:ext uri="{FF2B5EF4-FFF2-40B4-BE49-F238E27FC236}">
                <a16:creationId xmlns:a16="http://schemas.microsoft.com/office/drawing/2014/main" xmlns="" id="{15F9AECA-B007-C145-AF4D-9DF1B7A05D31}"/>
              </a:ext>
            </a:extLst>
          </p:cNvPr>
          <p:cNvSpPr txBox="1"/>
          <p:nvPr/>
        </p:nvSpPr>
        <p:spPr>
          <a:xfrm>
            <a:off x="3316820" y="3186136"/>
            <a:ext cx="1586380" cy="115416"/>
          </a:xfrm>
          <a:prstGeom prst="rect">
            <a:avLst/>
          </a:prstGeom>
          <a:noFill/>
        </p:spPr>
        <p:txBody>
          <a:bodyPr wrap="square" lIns="0" tIns="0" rIns="0" bIns="0" rtlCol="0">
            <a:spAutoFit/>
          </a:bodyPr>
          <a:lstStyle/>
          <a:p>
            <a:r>
              <a:rPr lang="en-US" sz="750" dirty="0">
                <a:solidFill>
                  <a:srgbClr val="9E9E9E"/>
                </a:solidFill>
                <a:latin typeface="Verdana" panose="020B0604030504040204" pitchFamily="34" charset="0"/>
                <a:ea typeface="Verdana" panose="020B0604030504040204" pitchFamily="34" charset="0"/>
                <a:cs typeface="Verdana" panose="020B0604030504040204" pitchFamily="34" charset="0"/>
              </a:rPr>
              <a:t>universal RMAG product line </a:t>
            </a:r>
          </a:p>
        </p:txBody>
      </p:sp>
      <p:sp>
        <p:nvSpPr>
          <p:cNvPr id="24" name="TextBox 23">
            <a:hlinkClick r:id="rId8" action="ppaction://hlinksldjump"/>
            <a:extLst>
              <a:ext uri="{FF2B5EF4-FFF2-40B4-BE49-F238E27FC236}">
                <a16:creationId xmlns:a16="http://schemas.microsoft.com/office/drawing/2014/main" xmlns="" id="{29104AC9-47F2-A545-9116-025CE9F783C2}"/>
              </a:ext>
            </a:extLst>
          </p:cNvPr>
          <p:cNvSpPr txBox="1"/>
          <p:nvPr/>
        </p:nvSpPr>
        <p:spPr>
          <a:xfrm>
            <a:off x="6251662" y="2263598"/>
            <a:ext cx="1487075" cy="115416"/>
          </a:xfrm>
          <a:prstGeom prst="rect">
            <a:avLst/>
          </a:prstGeom>
          <a:noFill/>
        </p:spPr>
        <p:txBody>
          <a:bodyPr wrap="square" lIns="0" tIns="0" rIns="0" bIns="0" rtlCol="0">
            <a:spAutoFit/>
          </a:bodyPr>
          <a:lstStyle/>
          <a:p>
            <a:r>
              <a:rPr lang="en-US" sz="750" dirty="0">
                <a:latin typeface="Verdana" panose="020B0604030504040204" pitchFamily="34" charset="0"/>
                <a:ea typeface="Verdana" panose="020B0604030504040204" pitchFamily="34" charset="0"/>
                <a:cs typeface="Verdana" panose="020B0604030504040204" pitchFamily="34" charset="0"/>
              </a:rPr>
              <a:t>integrated approach </a:t>
            </a:r>
            <a:endParaRPr lang="ru-RU" sz="750" dirty="0">
              <a:latin typeface="Verdana" panose="020B0604030504040204" pitchFamily="34" charset="0"/>
              <a:ea typeface="Verdana" panose="020B0604030504040204" pitchFamily="34" charset="0"/>
              <a:cs typeface="Verdana" panose="020B0604030504040204" pitchFamily="34" charset="0"/>
            </a:endParaRPr>
          </a:p>
        </p:txBody>
      </p:sp>
      <p:sp>
        <p:nvSpPr>
          <p:cNvPr id="25" name="Треугольник 24">
            <a:extLst>
              <a:ext uri="{FF2B5EF4-FFF2-40B4-BE49-F238E27FC236}">
                <a16:creationId xmlns:a16="http://schemas.microsoft.com/office/drawing/2014/main" xmlns="" id="{81CC47E1-B53E-FE4B-9547-D677037E1458}"/>
              </a:ext>
            </a:extLst>
          </p:cNvPr>
          <p:cNvSpPr/>
          <p:nvPr/>
        </p:nvSpPr>
        <p:spPr>
          <a:xfrm rot="5400000">
            <a:off x="246883" y="3217134"/>
            <a:ext cx="90117" cy="82233"/>
          </a:xfrm>
          <a:prstGeom prs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Треугольник 25">
            <a:extLst>
              <a:ext uri="{FF2B5EF4-FFF2-40B4-BE49-F238E27FC236}">
                <a16:creationId xmlns:a16="http://schemas.microsoft.com/office/drawing/2014/main" xmlns="" id="{F7056A16-7326-0F46-A446-92C734FD7DB8}"/>
              </a:ext>
            </a:extLst>
          </p:cNvPr>
          <p:cNvSpPr/>
          <p:nvPr/>
        </p:nvSpPr>
        <p:spPr>
          <a:xfrm rot="5400000">
            <a:off x="3167300" y="2289112"/>
            <a:ext cx="90117" cy="82233"/>
          </a:xfrm>
          <a:prstGeom prs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Треугольник 26">
            <a:extLst>
              <a:ext uri="{FF2B5EF4-FFF2-40B4-BE49-F238E27FC236}">
                <a16:creationId xmlns:a16="http://schemas.microsoft.com/office/drawing/2014/main" xmlns="" id="{9A380977-7D78-664A-9364-8A063A953C67}"/>
              </a:ext>
            </a:extLst>
          </p:cNvPr>
          <p:cNvSpPr/>
          <p:nvPr/>
        </p:nvSpPr>
        <p:spPr>
          <a:xfrm rot="5400000">
            <a:off x="6116875" y="2292236"/>
            <a:ext cx="90117" cy="82233"/>
          </a:xfrm>
          <a:prstGeom prs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TextBox 27">
            <a:hlinkClick r:id="rId9" action="ppaction://hlinksldjump"/>
            <a:extLst>
              <a:ext uri="{FF2B5EF4-FFF2-40B4-BE49-F238E27FC236}">
                <a16:creationId xmlns:a16="http://schemas.microsoft.com/office/drawing/2014/main" xmlns="" id="{20AE654C-9D29-0142-91EC-DFA0DC9F87CD}"/>
              </a:ext>
            </a:extLst>
          </p:cNvPr>
          <p:cNvSpPr txBox="1"/>
          <p:nvPr/>
        </p:nvSpPr>
        <p:spPr>
          <a:xfrm>
            <a:off x="6251662" y="2506735"/>
            <a:ext cx="1617557" cy="114813"/>
          </a:xfrm>
          <a:prstGeom prst="rect">
            <a:avLst/>
          </a:prstGeom>
          <a:noFill/>
        </p:spPr>
        <p:txBody>
          <a:bodyPr wrap="square" lIns="0" tIns="0" rIns="0" bIns="0" rtlCol="0">
            <a:spAutoFit/>
          </a:bodyPr>
          <a:lstStyle/>
          <a:p>
            <a:r>
              <a:rPr lang="en-US" sz="750" dirty="0">
                <a:latin typeface="Verdana" panose="020B0604030504040204" pitchFamily="34" charset="0"/>
                <a:ea typeface="Verdana" panose="020B0604030504040204" pitchFamily="34" charset="0"/>
                <a:cs typeface="Verdana" panose="020B0604030504040204" pitchFamily="34" charset="0"/>
              </a:rPr>
              <a:t>key advantages of our solutions</a:t>
            </a:r>
            <a:endParaRPr lang="ru-RU" sz="750" dirty="0">
              <a:latin typeface="Verdana" panose="020B0604030504040204" pitchFamily="34" charset="0"/>
              <a:ea typeface="Verdana" panose="020B0604030504040204" pitchFamily="34" charset="0"/>
              <a:cs typeface="Verdana" panose="020B0604030504040204" pitchFamily="34" charset="0"/>
            </a:endParaRPr>
          </a:p>
        </p:txBody>
      </p:sp>
      <p:sp>
        <p:nvSpPr>
          <p:cNvPr id="29" name="Треугольник 28">
            <a:extLst>
              <a:ext uri="{FF2B5EF4-FFF2-40B4-BE49-F238E27FC236}">
                <a16:creationId xmlns:a16="http://schemas.microsoft.com/office/drawing/2014/main" xmlns="" id="{263A5F85-CA3E-064D-A9FC-96903B7DC6C1}"/>
              </a:ext>
            </a:extLst>
          </p:cNvPr>
          <p:cNvSpPr/>
          <p:nvPr/>
        </p:nvSpPr>
        <p:spPr>
          <a:xfrm rot="5400000">
            <a:off x="6116875" y="2535373"/>
            <a:ext cx="90117" cy="82233"/>
          </a:xfrm>
          <a:prstGeom prs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TextBox 29">
            <a:hlinkClick r:id="rId10" action="ppaction://hlinksldjump"/>
            <a:extLst>
              <a:ext uri="{FF2B5EF4-FFF2-40B4-BE49-F238E27FC236}">
                <a16:creationId xmlns:a16="http://schemas.microsoft.com/office/drawing/2014/main" xmlns="" id="{67972A40-12B0-8945-8261-A9148A1BAB96}"/>
              </a:ext>
            </a:extLst>
          </p:cNvPr>
          <p:cNvSpPr txBox="1"/>
          <p:nvPr/>
        </p:nvSpPr>
        <p:spPr>
          <a:xfrm>
            <a:off x="3320932" y="2500335"/>
            <a:ext cx="1358643" cy="115416"/>
          </a:xfrm>
          <a:prstGeom prst="rect">
            <a:avLst/>
          </a:prstGeom>
          <a:noFill/>
        </p:spPr>
        <p:txBody>
          <a:bodyPr wrap="square" lIns="0" tIns="0" rIns="0" bIns="0" rtlCol="0">
            <a:spAutoFit/>
          </a:bodyPr>
          <a:lstStyle/>
          <a:p>
            <a:r>
              <a:rPr lang="en-US" sz="750" dirty="0">
                <a:latin typeface="Verdana" panose="020B0604030504040204" pitchFamily="34" charset="0"/>
                <a:ea typeface="Verdana" panose="020B0604030504040204" pitchFamily="34" charset="0"/>
                <a:cs typeface="Verdana" panose="020B0604030504040204" pitchFamily="34" charset="0"/>
              </a:rPr>
              <a:t>unique equipment </a:t>
            </a:r>
            <a:endParaRPr lang="ru-RU" sz="750" dirty="0">
              <a:latin typeface="Verdana" panose="020B0604030504040204" pitchFamily="34" charset="0"/>
              <a:ea typeface="Verdana" panose="020B0604030504040204" pitchFamily="34" charset="0"/>
              <a:cs typeface="Verdana" panose="020B0604030504040204" pitchFamily="34" charset="0"/>
            </a:endParaRPr>
          </a:p>
        </p:txBody>
      </p:sp>
      <p:sp>
        <p:nvSpPr>
          <p:cNvPr id="31" name="Треугольник 30">
            <a:extLst>
              <a:ext uri="{FF2B5EF4-FFF2-40B4-BE49-F238E27FC236}">
                <a16:creationId xmlns:a16="http://schemas.microsoft.com/office/drawing/2014/main" xmlns="" id="{53640330-D4C0-F841-937A-42680ED553A3}"/>
              </a:ext>
            </a:extLst>
          </p:cNvPr>
          <p:cNvSpPr/>
          <p:nvPr/>
        </p:nvSpPr>
        <p:spPr>
          <a:xfrm rot="5400000">
            <a:off x="3167300" y="2518531"/>
            <a:ext cx="90117" cy="82233"/>
          </a:xfrm>
          <a:prstGeom prs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TextBox 31">
            <a:hlinkClick r:id="rId11" action="ppaction://hlinksldjump"/>
            <a:extLst>
              <a:ext uri="{FF2B5EF4-FFF2-40B4-BE49-F238E27FC236}">
                <a16:creationId xmlns:a16="http://schemas.microsoft.com/office/drawing/2014/main" xmlns="" id="{69AA5056-D447-A348-8453-B26C75B9559A}"/>
              </a:ext>
            </a:extLst>
          </p:cNvPr>
          <p:cNvSpPr txBox="1"/>
          <p:nvPr/>
        </p:nvSpPr>
        <p:spPr>
          <a:xfrm>
            <a:off x="3320932" y="2731484"/>
            <a:ext cx="1358643" cy="115416"/>
          </a:xfrm>
          <a:prstGeom prst="rect">
            <a:avLst/>
          </a:prstGeom>
          <a:noFill/>
        </p:spPr>
        <p:txBody>
          <a:bodyPr wrap="square" lIns="0" tIns="0" rIns="0" bIns="0" rtlCol="0">
            <a:spAutoFit/>
          </a:bodyPr>
          <a:lstStyle/>
          <a:p>
            <a:r>
              <a:rPr lang="en-US" sz="750" dirty="0">
                <a:latin typeface="Verdana" panose="020B0604030504040204" pitchFamily="34" charset="0"/>
                <a:ea typeface="Verdana" panose="020B0604030504040204" pitchFamily="34" charset="0"/>
                <a:cs typeface="Verdana" panose="020B0604030504040204" pitchFamily="34" charset="0"/>
              </a:rPr>
              <a:t>advanced technology </a:t>
            </a:r>
            <a:endParaRPr lang="ru-RU" sz="750" dirty="0">
              <a:latin typeface="Verdana" panose="020B0604030504040204" pitchFamily="34" charset="0"/>
              <a:ea typeface="Verdana" panose="020B0604030504040204" pitchFamily="34" charset="0"/>
              <a:cs typeface="Verdana" panose="020B0604030504040204" pitchFamily="34" charset="0"/>
            </a:endParaRPr>
          </a:p>
        </p:txBody>
      </p:sp>
      <p:sp>
        <p:nvSpPr>
          <p:cNvPr id="33" name="Треугольник 32">
            <a:extLst>
              <a:ext uri="{FF2B5EF4-FFF2-40B4-BE49-F238E27FC236}">
                <a16:creationId xmlns:a16="http://schemas.microsoft.com/office/drawing/2014/main" xmlns="" id="{4EAF3220-7AAD-5D47-8CB5-9E7541375C86}"/>
              </a:ext>
            </a:extLst>
          </p:cNvPr>
          <p:cNvSpPr/>
          <p:nvPr/>
        </p:nvSpPr>
        <p:spPr>
          <a:xfrm rot="5400000">
            <a:off x="3167300" y="2749680"/>
            <a:ext cx="90117" cy="82233"/>
          </a:xfrm>
          <a:prstGeom prs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TextBox 33">
            <a:hlinkClick r:id="rId7" action="ppaction://hlinksldjump"/>
            <a:extLst>
              <a:ext uri="{FF2B5EF4-FFF2-40B4-BE49-F238E27FC236}">
                <a16:creationId xmlns:a16="http://schemas.microsoft.com/office/drawing/2014/main" xmlns="" id="{9048A7E1-5102-674C-BBE1-97AB7FB7983C}"/>
              </a:ext>
            </a:extLst>
          </p:cNvPr>
          <p:cNvSpPr txBox="1"/>
          <p:nvPr/>
        </p:nvSpPr>
        <p:spPr>
          <a:xfrm>
            <a:off x="3320932" y="2962633"/>
            <a:ext cx="1358643" cy="115416"/>
          </a:xfrm>
          <a:prstGeom prst="rect">
            <a:avLst/>
          </a:prstGeom>
          <a:noFill/>
        </p:spPr>
        <p:txBody>
          <a:bodyPr wrap="square" lIns="0" tIns="0" rIns="0" bIns="0" rtlCol="0">
            <a:spAutoFit/>
          </a:bodyPr>
          <a:lstStyle/>
          <a:p>
            <a:r>
              <a:rPr lang="en-US" sz="750" dirty="0">
                <a:latin typeface="Verdana" panose="020B0604030504040204" pitchFamily="34" charset="0"/>
                <a:ea typeface="Verdana" panose="020B0604030504040204" pitchFamily="34" charset="0"/>
                <a:cs typeface="Verdana" panose="020B0604030504040204" pitchFamily="34" charset="0"/>
              </a:rPr>
              <a:t>innovative products </a:t>
            </a:r>
            <a:endParaRPr lang="ru-RU" sz="750" dirty="0">
              <a:latin typeface="Verdana" panose="020B0604030504040204" pitchFamily="34" charset="0"/>
              <a:ea typeface="Verdana" panose="020B0604030504040204" pitchFamily="34" charset="0"/>
              <a:cs typeface="Verdana" panose="020B0604030504040204" pitchFamily="34" charset="0"/>
            </a:endParaRPr>
          </a:p>
        </p:txBody>
      </p:sp>
      <p:sp>
        <p:nvSpPr>
          <p:cNvPr id="35" name="Треугольник 34">
            <a:extLst>
              <a:ext uri="{FF2B5EF4-FFF2-40B4-BE49-F238E27FC236}">
                <a16:creationId xmlns:a16="http://schemas.microsoft.com/office/drawing/2014/main" xmlns="" id="{1E367110-2580-3E47-AC73-E4C2B0D1AB5F}"/>
              </a:ext>
            </a:extLst>
          </p:cNvPr>
          <p:cNvSpPr/>
          <p:nvPr/>
        </p:nvSpPr>
        <p:spPr>
          <a:xfrm rot="5400000">
            <a:off x="3167300" y="2980829"/>
            <a:ext cx="90117" cy="82233"/>
          </a:xfrm>
          <a:prstGeom prs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TextBox 35">
            <a:hlinkClick r:id="rId12" action="ppaction://hlinksldjump"/>
            <a:extLst>
              <a:ext uri="{FF2B5EF4-FFF2-40B4-BE49-F238E27FC236}">
                <a16:creationId xmlns:a16="http://schemas.microsoft.com/office/drawing/2014/main" xmlns="" id="{6F3EEE09-A948-B540-B55A-79C25F69E24B}"/>
              </a:ext>
            </a:extLst>
          </p:cNvPr>
          <p:cNvSpPr txBox="1"/>
          <p:nvPr/>
        </p:nvSpPr>
        <p:spPr>
          <a:xfrm>
            <a:off x="3316820" y="3871988"/>
            <a:ext cx="1255180" cy="115416"/>
          </a:xfrm>
          <a:prstGeom prst="rect">
            <a:avLst/>
          </a:prstGeom>
          <a:noFill/>
        </p:spPr>
        <p:txBody>
          <a:bodyPr wrap="square" lIns="0" tIns="0" rIns="0" bIns="0" rtlCol="0">
            <a:spAutoFit/>
          </a:bodyPr>
          <a:lstStyle/>
          <a:p>
            <a:r>
              <a:rPr lang="en-US" sz="750" dirty="0">
                <a:solidFill>
                  <a:srgbClr val="9E9E9E"/>
                </a:solidFill>
                <a:latin typeface="Verdana" panose="020B0604030504040204" pitchFamily="34" charset="0"/>
                <a:ea typeface="Verdana" panose="020B0604030504040204" pitchFamily="34" charset="0"/>
                <a:cs typeface="Verdana" panose="020B0604030504040204" pitchFamily="34" charset="0"/>
              </a:rPr>
              <a:t>RMAG Standard category</a:t>
            </a:r>
          </a:p>
        </p:txBody>
      </p:sp>
      <p:sp>
        <p:nvSpPr>
          <p:cNvPr id="37" name="TextBox 36">
            <a:hlinkClick r:id="rId13" action="ppaction://hlinksldjump"/>
            <a:extLst>
              <a:ext uri="{FF2B5EF4-FFF2-40B4-BE49-F238E27FC236}">
                <a16:creationId xmlns:a16="http://schemas.microsoft.com/office/drawing/2014/main" xmlns="" id="{C7BA738E-B091-5546-9C3F-356B139B0029}"/>
              </a:ext>
            </a:extLst>
          </p:cNvPr>
          <p:cNvSpPr txBox="1"/>
          <p:nvPr/>
        </p:nvSpPr>
        <p:spPr>
          <a:xfrm>
            <a:off x="3316820" y="3409336"/>
            <a:ext cx="945580" cy="115416"/>
          </a:xfrm>
          <a:prstGeom prst="rect">
            <a:avLst/>
          </a:prstGeom>
          <a:noFill/>
        </p:spPr>
        <p:txBody>
          <a:bodyPr wrap="square" lIns="0" tIns="0" rIns="0" bIns="0" rtlCol="0">
            <a:spAutoFit/>
          </a:bodyPr>
          <a:lstStyle/>
          <a:p>
            <a:r>
              <a:rPr lang="en-US" sz="750" dirty="0">
                <a:solidFill>
                  <a:srgbClr val="9E9E9E"/>
                </a:solidFill>
                <a:latin typeface="Verdana" panose="020B0604030504040204" pitchFamily="34" charset="0"/>
                <a:ea typeface="Verdana" panose="020B0604030504040204" pitchFamily="34" charset="0"/>
                <a:cs typeface="Verdana" panose="020B0604030504040204" pitchFamily="34" charset="0"/>
              </a:rPr>
              <a:t>RMAG Top category</a:t>
            </a:r>
          </a:p>
        </p:txBody>
      </p:sp>
      <p:sp>
        <p:nvSpPr>
          <p:cNvPr id="38" name="TextBox 37">
            <a:hlinkClick r:id="rId14" action="ppaction://hlinksldjump"/>
            <a:extLst>
              <a:ext uri="{FF2B5EF4-FFF2-40B4-BE49-F238E27FC236}">
                <a16:creationId xmlns:a16="http://schemas.microsoft.com/office/drawing/2014/main" xmlns="" id="{418CF458-97F4-F645-96F3-C6C096EF89B5}"/>
              </a:ext>
            </a:extLst>
          </p:cNvPr>
          <p:cNvSpPr txBox="1"/>
          <p:nvPr/>
        </p:nvSpPr>
        <p:spPr>
          <a:xfrm>
            <a:off x="3316819" y="3643035"/>
            <a:ext cx="1183743" cy="115416"/>
          </a:xfrm>
          <a:prstGeom prst="rect">
            <a:avLst/>
          </a:prstGeom>
          <a:noFill/>
        </p:spPr>
        <p:txBody>
          <a:bodyPr wrap="square" lIns="0" tIns="0" rIns="0" bIns="0" rtlCol="0">
            <a:spAutoFit/>
          </a:bodyPr>
          <a:lstStyle/>
          <a:p>
            <a:r>
              <a:rPr lang="en-US" sz="750" dirty="0">
                <a:solidFill>
                  <a:srgbClr val="9E9E9E"/>
                </a:solidFill>
                <a:latin typeface="Verdana" panose="020B0604030504040204" pitchFamily="34" charset="0"/>
                <a:ea typeface="Verdana" panose="020B0604030504040204" pitchFamily="34" charset="0"/>
                <a:cs typeface="Verdana" panose="020B0604030504040204" pitchFamily="34" charset="0"/>
              </a:rPr>
              <a:t>RMAG High category </a:t>
            </a:r>
          </a:p>
        </p:txBody>
      </p:sp>
      <p:sp>
        <p:nvSpPr>
          <p:cNvPr id="39" name="TextBox 38">
            <a:hlinkClick r:id="rId15" action="ppaction://hlinksldjump"/>
            <a:extLst>
              <a:ext uri="{FF2B5EF4-FFF2-40B4-BE49-F238E27FC236}">
                <a16:creationId xmlns:a16="http://schemas.microsoft.com/office/drawing/2014/main" xmlns="" id="{63DD850E-7737-A64B-BDAA-75B8841D5859}"/>
              </a:ext>
            </a:extLst>
          </p:cNvPr>
          <p:cNvSpPr txBox="1"/>
          <p:nvPr/>
        </p:nvSpPr>
        <p:spPr>
          <a:xfrm>
            <a:off x="401122" y="2269504"/>
            <a:ext cx="880478" cy="115416"/>
          </a:xfrm>
          <a:prstGeom prst="rect">
            <a:avLst/>
          </a:prstGeom>
          <a:noFill/>
        </p:spPr>
        <p:txBody>
          <a:bodyPr wrap="square" lIns="0" tIns="0" rIns="0" bIns="0" rtlCol="0">
            <a:spAutoFit/>
          </a:bodyPr>
          <a:lstStyle/>
          <a:p>
            <a:r>
              <a:rPr lang="en-US" sz="750" dirty="0" err="1">
                <a:latin typeface="Verdana" panose="020B0604030504040204" pitchFamily="34" charset="0"/>
                <a:ea typeface="Verdana" panose="020B0604030504040204" pitchFamily="34" charset="0"/>
                <a:cs typeface="Verdana" panose="020B0604030504040204" pitchFamily="34" charset="0"/>
              </a:rPr>
              <a:t>Magnezit</a:t>
            </a:r>
            <a:r>
              <a:rPr lang="en-US" sz="750" dirty="0">
                <a:latin typeface="Verdana" panose="020B0604030504040204" pitchFamily="34" charset="0"/>
                <a:ea typeface="Verdana" panose="020B0604030504040204" pitchFamily="34" charset="0"/>
                <a:cs typeface="Verdana" panose="020B0604030504040204" pitchFamily="34" charset="0"/>
              </a:rPr>
              <a:t> Group </a:t>
            </a:r>
            <a:endParaRPr lang="ru-RU" sz="750" dirty="0">
              <a:latin typeface="Verdana" panose="020B0604030504040204" pitchFamily="34" charset="0"/>
              <a:ea typeface="Verdana" panose="020B0604030504040204" pitchFamily="34" charset="0"/>
              <a:cs typeface="Verdana" panose="020B0604030504040204" pitchFamily="34" charset="0"/>
            </a:endParaRPr>
          </a:p>
        </p:txBody>
      </p:sp>
      <p:sp>
        <p:nvSpPr>
          <p:cNvPr id="40" name="Треугольник 39">
            <a:extLst>
              <a:ext uri="{FF2B5EF4-FFF2-40B4-BE49-F238E27FC236}">
                <a16:creationId xmlns:a16="http://schemas.microsoft.com/office/drawing/2014/main" xmlns="" id="{E3EA99CD-3802-5A43-9738-1D8A009FB28D}"/>
              </a:ext>
            </a:extLst>
          </p:cNvPr>
          <p:cNvSpPr/>
          <p:nvPr/>
        </p:nvSpPr>
        <p:spPr>
          <a:xfrm rot="5400000">
            <a:off x="246883" y="2295534"/>
            <a:ext cx="90117" cy="82233"/>
          </a:xfrm>
          <a:prstGeom prs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a:hlinkClick r:id="rId16" action="ppaction://hlinksldjump"/>
            <a:extLst>
              <a:ext uri="{FF2B5EF4-FFF2-40B4-BE49-F238E27FC236}">
                <a16:creationId xmlns:a16="http://schemas.microsoft.com/office/drawing/2014/main" xmlns="" id="{8A8B0E09-5CB8-DD4B-AF9B-8BA6874BCFBC}"/>
              </a:ext>
            </a:extLst>
          </p:cNvPr>
          <p:cNvSpPr txBox="1"/>
          <p:nvPr/>
        </p:nvSpPr>
        <p:spPr>
          <a:xfrm>
            <a:off x="401122" y="2499904"/>
            <a:ext cx="880478" cy="115416"/>
          </a:xfrm>
          <a:prstGeom prst="rect">
            <a:avLst/>
          </a:prstGeom>
          <a:noFill/>
        </p:spPr>
        <p:txBody>
          <a:bodyPr wrap="square" lIns="0" tIns="0" rIns="0" bIns="0" rtlCol="0">
            <a:spAutoFit/>
          </a:bodyPr>
          <a:lstStyle/>
          <a:p>
            <a:r>
              <a:rPr lang="en-US" sz="750" dirty="0">
                <a:latin typeface="Verdana" panose="020B0604030504040204" pitchFamily="34" charset="0"/>
                <a:ea typeface="Verdana" panose="020B0604030504040204" pitchFamily="34" charset="0"/>
                <a:cs typeface="Verdana" panose="020B0604030504040204" pitchFamily="34" charset="0"/>
              </a:rPr>
              <a:t>geography</a:t>
            </a:r>
            <a:endParaRPr lang="ru-RU" sz="750" dirty="0">
              <a:latin typeface="Verdana" panose="020B0604030504040204" pitchFamily="34" charset="0"/>
              <a:ea typeface="Verdana" panose="020B0604030504040204" pitchFamily="34" charset="0"/>
              <a:cs typeface="Verdana" panose="020B0604030504040204" pitchFamily="34" charset="0"/>
            </a:endParaRPr>
          </a:p>
        </p:txBody>
      </p:sp>
      <p:sp>
        <p:nvSpPr>
          <p:cNvPr id="42" name="Треугольник 41">
            <a:extLst>
              <a:ext uri="{FF2B5EF4-FFF2-40B4-BE49-F238E27FC236}">
                <a16:creationId xmlns:a16="http://schemas.microsoft.com/office/drawing/2014/main" xmlns="" id="{A3DA8C95-1A14-B247-B5FB-96522467FAD3}"/>
              </a:ext>
            </a:extLst>
          </p:cNvPr>
          <p:cNvSpPr/>
          <p:nvPr/>
        </p:nvSpPr>
        <p:spPr>
          <a:xfrm rot="5400000">
            <a:off x="246883" y="2525934"/>
            <a:ext cx="90117" cy="82233"/>
          </a:xfrm>
          <a:prstGeom prs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TextBox 42">
            <a:hlinkClick r:id="rId17" action="ppaction://hlinksldjump"/>
            <a:extLst>
              <a:ext uri="{FF2B5EF4-FFF2-40B4-BE49-F238E27FC236}">
                <a16:creationId xmlns:a16="http://schemas.microsoft.com/office/drawing/2014/main" xmlns="" id="{93FD049C-57E2-1E42-BADF-DCCFEE069409}"/>
              </a:ext>
            </a:extLst>
          </p:cNvPr>
          <p:cNvSpPr txBox="1"/>
          <p:nvPr/>
        </p:nvSpPr>
        <p:spPr>
          <a:xfrm>
            <a:off x="401122" y="2730304"/>
            <a:ext cx="1002878" cy="115416"/>
          </a:xfrm>
          <a:prstGeom prst="rect">
            <a:avLst/>
          </a:prstGeom>
          <a:noFill/>
        </p:spPr>
        <p:txBody>
          <a:bodyPr wrap="square" lIns="0" tIns="0" rIns="0" bIns="0" rtlCol="0">
            <a:spAutoFit/>
          </a:bodyPr>
          <a:lstStyle/>
          <a:p>
            <a:r>
              <a:rPr lang="en-US" sz="750" dirty="0">
                <a:latin typeface="Verdana" panose="020B0604030504040204" pitchFamily="34" charset="0"/>
                <a:ea typeface="Verdana" panose="020B0604030504040204" pitchFamily="34" charset="0"/>
                <a:cs typeface="Verdana" panose="020B0604030504040204" pitchFamily="34" charset="0"/>
              </a:rPr>
              <a:t>development </a:t>
            </a:r>
            <a:endParaRPr lang="ru-RU" sz="750" dirty="0">
              <a:latin typeface="Verdana" panose="020B0604030504040204" pitchFamily="34" charset="0"/>
              <a:ea typeface="Verdana" panose="020B0604030504040204" pitchFamily="34" charset="0"/>
              <a:cs typeface="Verdana" panose="020B0604030504040204" pitchFamily="34" charset="0"/>
            </a:endParaRPr>
          </a:p>
        </p:txBody>
      </p:sp>
      <p:sp>
        <p:nvSpPr>
          <p:cNvPr id="44" name="Треугольник 43">
            <a:extLst>
              <a:ext uri="{FF2B5EF4-FFF2-40B4-BE49-F238E27FC236}">
                <a16:creationId xmlns:a16="http://schemas.microsoft.com/office/drawing/2014/main" xmlns="" id="{36664CB8-34F3-4A43-9689-6C8D81228C2D}"/>
              </a:ext>
            </a:extLst>
          </p:cNvPr>
          <p:cNvSpPr/>
          <p:nvPr/>
        </p:nvSpPr>
        <p:spPr>
          <a:xfrm rot="5400000">
            <a:off x="246883" y="2756334"/>
            <a:ext cx="90117" cy="82233"/>
          </a:xfrm>
          <a:prstGeom prs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a:hlinkClick r:id="rId18" action="ppaction://hlinksldjump"/>
            <a:extLst>
              <a:ext uri="{FF2B5EF4-FFF2-40B4-BE49-F238E27FC236}">
                <a16:creationId xmlns:a16="http://schemas.microsoft.com/office/drawing/2014/main" xmlns="" id="{31DA1C5A-5587-784E-A8C8-E4E25ABA9D8D}"/>
              </a:ext>
            </a:extLst>
          </p:cNvPr>
          <p:cNvSpPr txBox="1"/>
          <p:nvPr/>
        </p:nvSpPr>
        <p:spPr>
          <a:xfrm>
            <a:off x="401122" y="2960704"/>
            <a:ext cx="1308926" cy="115416"/>
          </a:xfrm>
          <a:prstGeom prst="rect">
            <a:avLst/>
          </a:prstGeom>
          <a:noFill/>
        </p:spPr>
        <p:txBody>
          <a:bodyPr wrap="square" lIns="0" tIns="0" rIns="0" bIns="0" rtlCol="0">
            <a:spAutoFit/>
          </a:bodyPr>
          <a:lstStyle/>
          <a:p>
            <a:r>
              <a:rPr lang="en-US" sz="750" dirty="0">
                <a:latin typeface="Verdana" panose="020B0604030504040204" pitchFamily="34" charset="0"/>
                <a:ea typeface="Verdana" panose="020B0604030504040204" pitchFamily="34" charset="0"/>
                <a:cs typeface="Verdana" panose="020B0604030504040204" pitchFamily="34" charset="0"/>
              </a:rPr>
              <a:t>modernization program </a:t>
            </a:r>
            <a:endParaRPr lang="ru-RU" sz="750" dirty="0">
              <a:latin typeface="Verdana" panose="020B0604030504040204" pitchFamily="34" charset="0"/>
              <a:ea typeface="Verdana" panose="020B0604030504040204" pitchFamily="34" charset="0"/>
              <a:cs typeface="Verdana" panose="020B0604030504040204" pitchFamily="34" charset="0"/>
            </a:endParaRPr>
          </a:p>
        </p:txBody>
      </p:sp>
      <p:sp>
        <p:nvSpPr>
          <p:cNvPr id="46" name="Треугольник 45">
            <a:extLst>
              <a:ext uri="{FF2B5EF4-FFF2-40B4-BE49-F238E27FC236}">
                <a16:creationId xmlns:a16="http://schemas.microsoft.com/office/drawing/2014/main" xmlns="" id="{E457B7F5-AA65-454E-A79D-F45D96D2BECC}"/>
              </a:ext>
            </a:extLst>
          </p:cNvPr>
          <p:cNvSpPr/>
          <p:nvPr/>
        </p:nvSpPr>
        <p:spPr>
          <a:xfrm rot="5400000">
            <a:off x="246883" y="2986734"/>
            <a:ext cx="90117" cy="82233"/>
          </a:xfrm>
          <a:prstGeom prs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Footer Placeholder 4">
            <a:extLst>
              <a:ext uri="{FF2B5EF4-FFF2-40B4-BE49-F238E27FC236}">
                <a16:creationId xmlns:a16="http://schemas.microsoft.com/office/drawing/2014/main" xmlns="" id="{97E43D92-9066-C04B-979D-91A60618BDD9}"/>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94514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0257AE4-BFCB-8442-BEFF-75C9C07BC6D6}"/>
              </a:ext>
            </a:extLst>
          </p:cNvPr>
          <p:cNvSpPr txBox="1"/>
          <p:nvPr/>
        </p:nvSpPr>
        <p:spPr>
          <a:xfrm>
            <a:off x="228180" y="735013"/>
            <a:ext cx="2796008" cy="436017"/>
          </a:xfrm>
          <a:prstGeom prst="rect">
            <a:avLst/>
          </a:prstGeom>
          <a:noFill/>
        </p:spPr>
        <p:txBody>
          <a:bodyPr wrap="square" lIns="0" tIns="0" rIns="0" bIns="0" rtlCol="0">
            <a:spAutoFit/>
          </a:bodyPr>
          <a:lstStyle/>
          <a:p>
            <a:pPr>
              <a:lnSpc>
                <a:spcPts val="3400"/>
              </a:lnSpc>
              <a:spcAft>
                <a:spcPts val="1300"/>
              </a:spcAft>
            </a:pPr>
            <a:r>
              <a:rPr lang="en-US" sz="3000" spc="-120" dirty="0">
                <a:latin typeface="Verdana" panose="020B0604030504040204" pitchFamily="34" charset="0"/>
                <a:ea typeface="Verdana" panose="020B0604030504040204" pitchFamily="34" charset="0"/>
                <a:cs typeface="Verdana" panose="020B0604030504040204" pitchFamily="34" charset="0"/>
              </a:rPr>
              <a:t>RMAG Top</a:t>
            </a:r>
          </a:p>
        </p:txBody>
      </p:sp>
      <p:sp>
        <p:nvSpPr>
          <p:cNvPr id="4" name="TextBox 3">
            <a:extLst>
              <a:ext uri="{FF2B5EF4-FFF2-40B4-BE49-F238E27FC236}">
                <a16:creationId xmlns:a16="http://schemas.microsoft.com/office/drawing/2014/main" xmlns="" id="{0059CA82-5903-6C47-9F1A-06E10459EFB1}"/>
              </a:ext>
            </a:extLst>
          </p:cNvPr>
          <p:cNvSpPr txBox="1"/>
          <p:nvPr/>
        </p:nvSpPr>
        <p:spPr>
          <a:xfrm>
            <a:off x="4636862" y="803450"/>
            <a:ext cx="2922813" cy="902811"/>
          </a:xfrm>
          <a:prstGeom prst="rect">
            <a:avLst/>
          </a:prstGeom>
          <a:noFill/>
        </p:spPr>
        <p:txBody>
          <a:bodyPr wrap="square" lIns="0" tIns="0" rIns="0" bIns="0" rtlCol="0">
            <a:spAutoFit/>
          </a:bodyPr>
          <a:lstStyle/>
          <a:p>
            <a:pPr>
              <a:lnSpc>
                <a:spcPts val="1800"/>
              </a:lnSpc>
            </a:pPr>
            <a:r>
              <a:rPr lang="en-US" sz="1400" dirty="0">
                <a:solidFill>
                  <a:srgbClr val="FF4B00"/>
                </a:solidFill>
                <a:latin typeface="Verdana" panose="020B0604030504040204" pitchFamily="34" charset="0"/>
                <a:ea typeface="Verdana" panose="020B0604030504040204" pitchFamily="34" charset="0"/>
                <a:cs typeface="Verdana" panose="020B0604030504040204" pitchFamily="34" charset="0"/>
              </a:rPr>
              <a:t>Fired magnesia-spinel products with extremely high and very high resistance to thermal, mechanical and chemical loads</a:t>
            </a:r>
            <a:endParaRPr lang="ru-RU" sz="14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xmlns="" id="{5B0B8C33-00AA-AC4E-9CD0-ECE400C80716}"/>
              </a:ext>
            </a:extLst>
          </p:cNvPr>
          <p:cNvSpPr txBox="1"/>
          <p:nvPr/>
        </p:nvSpPr>
        <p:spPr>
          <a:xfrm>
            <a:off x="4636863" y="2031212"/>
            <a:ext cx="3908744" cy="318292"/>
          </a:xfrm>
          <a:prstGeom prst="rect">
            <a:avLst/>
          </a:prstGeom>
          <a:noFill/>
        </p:spPr>
        <p:txBody>
          <a:bodyPr wrap="square" lIns="0" tIns="0" rIns="0" bIns="0" rtlCol="0">
            <a:spAutoFit/>
          </a:bodyPr>
          <a:lstStyle/>
          <a:p>
            <a:pPr>
              <a:lnSpc>
                <a:spcPts val="1300"/>
              </a:lnSpc>
              <a:spcAft>
                <a:spcPts val="600"/>
              </a:spcAft>
            </a:pPr>
            <a:r>
              <a:rPr lang="en-US" sz="1000" dirty="0">
                <a:latin typeface="Verdana" panose="020B0604030504040204" pitchFamily="34" charset="0"/>
                <a:ea typeface="Verdana" panose="020B0604030504040204" pitchFamily="34" charset="0"/>
                <a:cs typeface="Verdana" panose="020B0604030504040204" pitchFamily="34" charset="0"/>
              </a:rPr>
              <a:t>Intended for dry kilns and can be used in extremely severe and very severe conditions.</a:t>
            </a:r>
            <a:endParaRPr lang="ru-RU" sz="10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xmlns="" id="{8549531C-4248-AD4D-8D07-EC60660BA3C1}"/>
              </a:ext>
            </a:extLst>
          </p:cNvPr>
          <p:cNvSpPr txBox="1"/>
          <p:nvPr/>
        </p:nvSpPr>
        <p:spPr>
          <a:xfrm>
            <a:off x="3167063" y="174514"/>
            <a:ext cx="4244975" cy="269304"/>
          </a:xfrm>
          <a:prstGeom prst="rect">
            <a:avLst/>
          </a:prstGeom>
          <a:noFill/>
        </p:spPr>
        <p:txBody>
          <a:bodyPr wrap="square" lIns="0" tIns="0" rIns="0" bIns="0" rtlCol="0">
            <a:spAutoFit/>
          </a:bodyPr>
          <a:lstStyle/>
          <a:p>
            <a:r>
              <a:rPr lang="en-US" sz="1750" dirty="0">
                <a:solidFill>
                  <a:schemeClr val="tx1">
                    <a:alpha val="30000"/>
                  </a:schemeClr>
                </a:solidFill>
                <a:latin typeface="Verdana" panose="020B0604030504040204" pitchFamily="34" charset="0"/>
                <a:ea typeface="Verdana" panose="020B0604030504040204" pitchFamily="34" charset="0"/>
                <a:cs typeface="Verdana" panose="020B0604030504040204" pitchFamily="34" charset="0"/>
              </a:rPr>
              <a:t>innovative products </a:t>
            </a:r>
          </a:p>
        </p:txBody>
      </p:sp>
      <p:cxnSp>
        <p:nvCxnSpPr>
          <p:cNvPr id="7" name="Прямая соединительная линия 6">
            <a:extLst>
              <a:ext uri="{FF2B5EF4-FFF2-40B4-BE49-F238E27FC236}">
                <a16:creationId xmlns:a16="http://schemas.microsoft.com/office/drawing/2014/main" xmlns="" id="{90FB0C1A-9BD5-4148-B672-A31E7666E9EE}"/>
              </a:ext>
            </a:extLst>
          </p:cNvPr>
          <p:cNvCxnSpPr>
            <a:cxnSpLocks/>
          </p:cNvCxnSpPr>
          <p:nvPr/>
        </p:nvCxnSpPr>
        <p:spPr>
          <a:xfrm>
            <a:off x="250825" y="2499548"/>
            <a:ext cx="86423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4CE784B1-3625-844F-8960-BDFCC6D383D5}"/>
              </a:ext>
            </a:extLst>
          </p:cNvPr>
          <p:cNvSpPr txBox="1"/>
          <p:nvPr/>
        </p:nvSpPr>
        <p:spPr>
          <a:xfrm>
            <a:off x="235327" y="2656680"/>
            <a:ext cx="2501149" cy="1289712"/>
          </a:xfrm>
          <a:prstGeom prst="rect">
            <a:avLst/>
          </a:prstGeom>
          <a:noFill/>
        </p:spPr>
        <p:txBody>
          <a:bodyPr wrap="square" lIns="0" tIns="0" rIns="0" bIns="0" rtlCol="0">
            <a:spAutoFit/>
          </a:bodyPr>
          <a:lstStyle/>
          <a:p>
            <a:pPr>
              <a:lnSpc>
                <a:spcPts val="1400"/>
              </a:lnSpc>
              <a:spcAft>
                <a:spcPts val="900"/>
              </a:spcAft>
              <a:buClr>
                <a:srgbClr val="FF4B00"/>
              </a:buClr>
              <a:buSzPct val="100000"/>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mixture specifics </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dead-burned magnesia Russian </a:t>
            </a:r>
            <a:r>
              <a:rPr lang="en-US" sz="1000" dirty="0" err="1">
                <a:latin typeface="Verdana" panose="020B0604030504040204" pitchFamily="34" charset="0"/>
                <a:ea typeface="Verdana" panose="020B0604030504040204" pitchFamily="34" charset="0"/>
                <a:cs typeface="Verdana" panose="020B0604030504040204" pitchFamily="34" charset="0"/>
              </a:rPr>
              <a:t>Magnezit</a:t>
            </a:r>
            <a:endParaRPr lang="en-US" sz="1000" dirty="0">
              <a:latin typeface="Verdana" panose="020B0604030504040204" pitchFamily="34" charset="0"/>
              <a:ea typeface="Verdana" panose="020B0604030504040204" pitchFamily="34" charset="0"/>
              <a:cs typeface="Verdana" panose="020B0604030504040204" pitchFamily="34" charset="0"/>
            </a:endParaRP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fused alumina-magnesium spinel </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low levels of impurity oxides</a:t>
            </a:r>
          </a:p>
          <a:p>
            <a:pPr marL="162000" indent="-162000">
              <a:lnSpc>
                <a:spcPts val="1400"/>
              </a:lnSpc>
              <a:spcAft>
                <a:spcPts val="300"/>
              </a:spcAft>
              <a:buClr>
                <a:srgbClr val="FF4B00"/>
              </a:buClr>
              <a:buSzPct val="100000"/>
              <a:buFont typeface=".Lucida Grande UI Regular"/>
              <a:buChar cha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xmlns="" id="{B3AA2821-4C3D-1B45-8262-61DA74F42815}"/>
              </a:ext>
            </a:extLst>
          </p:cNvPr>
          <p:cNvSpPr txBox="1"/>
          <p:nvPr/>
        </p:nvSpPr>
        <p:spPr>
          <a:xfrm>
            <a:off x="3158498" y="2648931"/>
            <a:ext cx="2501149" cy="1328184"/>
          </a:xfrm>
          <a:prstGeom prst="rect">
            <a:avLst/>
          </a:prstGeom>
          <a:noFill/>
        </p:spPr>
        <p:txBody>
          <a:bodyPr wrap="square" lIns="0" tIns="0" rIns="0" bIns="0" rtlCol="0">
            <a:spAutoFit/>
          </a:bodyPr>
          <a:lstStyle/>
          <a:p>
            <a:pPr>
              <a:lnSpc>
                <a:spcPts val="1400"/>
              </a:lnSpc>
              <a:spcAft>
                <a:spcPts val="900"/>
              </a:spcAft>
              <a:buClr>
                <a:srgbClr val="FF4B00"/>
              </a:buClr>
              <a:buSzPct val="100000"/>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functional properties</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high resistance to thermal loads</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corrosion resistance </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high abrasion resistance </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high resistance to chipping</a:t>
            </a:r>
          </a:p>
          <a:p>
            <a:pPr marL="162000" indent="-162000">
              <a:lnSpc>
                <a:spcPts val="1400"/>
              </a:lnSpc>
              <a:spcAft>
                <a:spcPts val="300"/>
              </a:spcAft>
              <a:buClr>
                <a:srgbClr val="FF4B00"/>
              </a:buClr>
              <a:buSzPct val="100000"/>
              <a:buFont typeface=".Lucida Grande UI Regular"/>
              <a:buChar cha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xmlns="" id="{F7E4062B-0DE8-9E4F-BD1E-F379ED3275CE}"/>
              </a:ext>
            </a:extLst>
          </p:cNvPr>
          <p:cNvSpPr txBox="1"/>
          <p:nvPr/>
        </p:nvSpPr>
        <p:spPr>
          <a:xfrm>
            <a:off x="6112665" y="2648931"/>
            <a:ext cx="2796008" cy="1764201"/>
          </a:xfrm>
          <a:prstGeom prst="rect">
            <a:avLst/>
          </a:prstGeom>
          <a:noFill/>
        </p:spPr>
        <p:txBody>
          <a:bodyPr wrap="square" lIns="0" tIns="0" rIns="0" bIns="0" rtlCol="0">
            <a:spAutoFit/>
          </a:bodyPr>
          <a:lstStyle/>
          <a:p>
            <a:pPr>
              <a:lnSpc>
                <a:spcPts val="1400"/>
              </a:lnSpc>
              <a:spcAft>
                <a:spcPts val="900"/>
              </a:spcAft>
              <a:buClr>
                <a:srgbClr val="FF4B00"/>
              </a:buClr>
              <a:buSzPct val="100000"/>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conditions of use</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high levels of alkali oxides</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highly corrosive environment </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extremely high thermal loads </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unstable coating</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high abrasive wear</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use of aggressive alternative fuel (AF)</a:t>
            </a:r>
          </a:p>
          <a:p>
            <a:pPr marL="162000" indent="-162000">
              <a:lnSpc>
                <a:spcPts val="1400"/>
              </a:lnSpc>
              <a:spcAft>
                <a:spcPts val="300"/>
              </a:spcAft>
              <a:buClr>
                <a:srgbClr val="FF4B00"/>
              </a:buClr>
              <a:buSzPct val="100000"/>
              <a:buFont typeface=".Lucida Grande UI Regular"/>
              <a:buChar cha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Рисунок 10">
            <a:extLst>
              <a:ext uri="{FF2B5EF4-FFF2-40B4-BE49-F238E27FC236}">
                <a16:creationId xmlns:a16="http://schemas.microsoft.com/office/drawing/2014/main" xmlns="" id="{9FC16E44-D502-4D4F-98EE-97D9C9AD93BA}"/>
              </a:ext>
            </a:extLst>
          </p:cNvPr>
          <p:cNvPicPr>
            <a:picLocks noChangeAspect="1"/>
          </p:cNvPicPr>
          <p:nvPr/>
        </p:nvPicPr>
        <p:blipFill>
          <a:blip r:embed="rId2"/>
          <a:stretch>
            <a:fillRect/>
          </a:stretch>
        </p:blipFill>
        <p:spPr>
          <a:xfrm>
            <a:off x="250825" y="1601710"/>
            <a:ext cx="2773363" cy="716393"/>
          </a:xfrm>
          <a:prstGeom prst="rect">
            <a:avLst/>
          </a:prstGeom>
        </p:spPr>
      </p:pic>
      <p:sp>
        <p:nvSpPr>
          <p:cNvPr id="13" name="Footer Placeholder 4">
            <a:extLst>
              <a:ext uri="{FF2B5EF4-FFF2-40B4-BE49-F238E27FC236}">
                <a16:creationId xmlns:a16="http://schemas.microsoft.com/office/drawing/2014/main" xmlns="" id="{45E7C674-B6CA-CB4F-A661-432EFAEC698F}"/>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14" name="TextBox 13">
            <a:hlinkClick r:id="rId3" action="ppaction://hlinksldjump"/>
            <a:extLst>
              <a:ext uri="{FF2B5EF4-FFF2-40B4-BE49-F238E27FC236}">
                <a16:creationId xmlns:a16="http://schemas.microsoft.com/office/drawing/2014/main" xmlns="" id="{63DC661F-F5E2-0043-87E9-633E9829FCF7}"/>
              </a:ext>
            </a:extLst>
          </p:cNvPr>
          <p:cNvSpPr txBox="1"/>
          <p:nvPr/>
        </p:nvSpPr>
        <p:spPr>
          <a:xfrm>
            <a:off x="227036" y="174514"/>
            <a:ext cx="2797152"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2.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what we offer</a:t>
            </a:r>
          </a:p>
        </p:txBody>
      </p:sp>
      <p:sp>
        <p:nvSpPr>
          <p:cNvPr id="15" name="Footer Placeholder 4">
            <a:extLst>
              <a:ext uri="{FF2B5EF4-FFF2-40B4-BE49-F238E27FC236}">
                <a16:creationId xmlns:a16="http://schemas.microsoft.com/office/drawing/2014/main" xmlns="" id="{48F9863C-09B7-C342-A3A9-6AE13307AF74}"/>
              </a:ext>
            </a:extLst>
          </p:cNvPr>
          <p:cNvSpPr txBox="1">
            <a:spLocks/>
          </p:cNvSpPr>
          <p:nvPr/>
        </p:nvSpPr>
        <p:spPr>
          <a:xfrm>
            <a:off x="902030" y="2309990"/>
            <a:ext cx="2115857" cy="138206"/>
          </a:xfrm>
          <a:prstGeom prst="rect">
            <a:avLst/>
          </a:prstGeom>
        </p:spPr>
        <p:txBody>
          <a:bodyPr lIns="0" tIns="0" rIns="0" bIns="0" anchor="b" anchorCtr="0"/>
          <a:lstStyle>
            <a:defPPr>
              <a:defRPr lang="en-US"/>
            </a:defPPr>
            <a:lvl1pPr marL="0" marR="0" indent="0" algn="l" defTabSz="457200" rtl="0" eaLnBrk="1" fontAlgn="auto" latinLnBrk="0" hangingPunct="1">
              <a:lnSpc>
                <a:spcPct val="100000"/>
              </a:lnSpc>
              <a:spcBef>
                <a:spcPts val="0"/>
              </a:spcBef>
              <a:spcAft>
                <a:spcPts val="0"/>
              </a:spcAft>
              <a:buClrTx/>
              <a:buSzTx/>
              <a:buFontTx/>
              <a:buNone/>
              <a:tabLst/>
              <a:defRPr sz="650" b="0" i="0" kern="1200">
                <a:solidFill>
                  <a:srgbClr val="AFAFAF"/>
                </a:solidFill>
                <a:latin typeface="Verdana" panose="020B060403050404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600" dirty="0"/>
              <a:t>Product labeling example for RMAG T1 type/size B622</a:t>
            </a:r>
            <a:endParaRPr lang="ru-RU" sz="600" dirty="0"/>
          </a:p>
        </p:txBody>
      </p:sp>
    </p:spTree>
    <p:extLst>
      <p:ext uri="{BB962C8B-B14F-4D97-AF65-F5344CB8AC3E}">
        <p14:creationId xmlns:p14="http://schemas.microsoft.com/office/powerpoint/2010/main" val="3710308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7C6EB35-D48E-E545-BBA4-7076CB22CDE6}"/>
              </a:ext>
            </a:extLst>
          </p:cNvPr>
          <p:cNvSpPr txBox="1"/>
          <p:nvPr/>
        </p:nvSpPr>
        <p:spPr>
          <a:xfrm>
            <a:off x="3167063" y="691668"/>
            <a:ext cx="5411249" cy="410497"/>
          </a:xfrm>
          <a:prstGeom prst="rect">
            <a:avLst/>
          </a:prstGeom>
          <a:noFill/>
        </p:spPr>
        <p:txBody>
          <a:bodyPr wrap="square" lIns="0" tIns="0" rIns="0" bIns="0" rtlCol="0">
            <a:spAutoFit/>
          </a:bodyPr>
          <a:lstStyle/>
          <a:p>
            <a:pPr>
              <a:lnSpc>
                <a:spcPts val="1100"/>
              </a:lnSpc>
              <a:spcAft>
                <a:spcPts val="600"/>
              </a:spcAft>
            </a:pPr>
            <a:r>
              <a:rPr lang="en-US" sz="850" dirty="0">
                <a:solidFill>
                  <a:srgbClr val="FF4B00"/>
                </a:solidFill>
                <a:latin typeface="Verdana" panose="020B0604030504040204" pitchFamily="34" charset="0"/>
                <a:ea typeface="Verdana" panose="020B0604030504040204" pitchFamily="34" charset="0"/>
                <a:cs typeface="Verdana" panose="020B0604030504040204" pitchFamily="34" charset="0"/>
              </a:rPr>
              <a:t>Fired magnesia-spinel products with extremely high and very high resistance to thermal, mechanical, and chemical loads</a:t>
            </a:r>
            <a:r>
              <a:rPr lang="ru-RU" sz="850" dirty="0">
                <a:solidFill>
                  <a:srgbClr val="FF4B00"/>
                </a:solidFill>
                <a:latin typeface="Verdana" panose="020B0604030504040204" pitchFamily="34" charset="0"/>
                <a:ea typeface="Verdana" panose="020B0604030504040204" pitchFamily="34" charset="0"/>
                <a:cs typeface="Verdana" panose="020B0604030504040204" pitchFamily="34" charset="0"/>
              </a:rPr>
              <a:t/>
            </a:r>
            <a:br>
              <a:rPr lang="ru-RU" sz="850" dirty="0">
                <a:solidFill>
                  <a:srgbClr val="FF4B00"/>
                </a:solidFill>
                <a:latin typeface="Verdana" panose="020B0604030504040204" pitchFamily="34" charset="0"/>
                <a:ea typeface="Verdana" panose="020B0604030504040204" pitchFamily="34" charset="0"/>
                <a:cs typeface="Verdana" panose="020B0604030504040204" pitchFamily="34" charset="0"/>
              </a:rPr>
            </a:br>
            <a:r>
              <a:rPr lang="en-US" sz="850" dirty="0">
                <a:latin typeface="Verdana" panose="020B0604030504040204" pitchFamily="34" charset="0"/>
                <a:ea typeface="Verdana" panose="020B0604030504040204" pitchFamily="34" charset="0"/>
                <a:cs typeface="Verdana" panose="020B0604030504040204" pitchFamily="34" charset="0"/>
              </a:rPr>
              <a:t>Intended for dry kilns and can be used in extremely severe and very severe conditions</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Таблица 8">
            <a:extLst>
              <a:ext uri="{FF2B5EF4-FFF2-40B4-BE49-F238E27FC236}">
                <a16:creationId xmlns:a16="http://schemas.microsoft.com/office/drawing/2014/main" xmlns="" id="{E459E38E-84AC-EA48-8EBF-AC5165DBB678}"/>
              </a:ext>
            </a:extLst>
          </p:cNvPr>
          <p:cNvGraphicFramePr>
            <a:graphicFrameLocks noGrp="1"/>
          </p:cNvGraphicFramePr>
          <p:nvPr>
            <p:extLst>
              <p:ext uri="{D42A27DB-BD31-4B8C-83A1-F6EECF244321}">
                <p14:modId xmlns:p14="http://schemas.microsoft.com/office/powerpoint/2010/main" val="2413306670"/>
              </p:ext>
            </p:extLst>
          </p:nvPr>
        </p:nvGraphicFramePr>
        <p:xfrm>
          <a:off x="250826" y="1348924"/>
          <a:ext cx="8642353" cy="3086100"/>
        </p:xfrm>
        <a:graphic>
          <a:graphicData uri="http://schemas.openxmlformats.org/drawingml/2006/table">
            <a:tbl>
              <a:tblPr firstRow="1">
                <a:tableStyleId>{5C22544A-7EE6-4342-B048-85BDC9FD1C3A}</a:tableStyleId>
              </a:tblPr>
              <a:tblGrid>
                <a:gridCol w="2885913">
                  <a:extLst>
                    <a:ext uri="{9D8B030D-6E8A-4147-A177-3AD203B41FA5}">
                      <a16:colId xmlns:a16="http://schemas.microsoft.com/office/drawing/2014/main" xmlns="" val="2962949609"/>
                    </a:ext>
                  </a:extLst>
                </a:gridCol>
                <a:gridCol w="719555">
                  <a:extLst>
                    <a:ext uri="{9D8B030D-6E8A-4147-A177-3AD203B41FA5}">
                      <a16:colId xmlns:a16="http://schemas.microsoft.com/office/drawing/2014/main" xmlns="" val="3534147642"/>
                    </a:ext>
                  </a:extLst>
                </a:gridCol>
                <a:gridCol w="719555">
                  <a:extLst>
                    <a:ext uri="{9D8B030D-6E8A-4147-A177-3AD203B41FA5}">
                      <a16:colId xmlns:a16="http://schemas.microsoft.com/office/drawing/2014/main" xmlns="" val="2792335257"/>
                    </a:ext>
                  </a:extLst>
                </a:gridCol>
                <a:gridCol w="719555">
                  <a:extLst>
                    <a:ext uri="{9D8B030D-6E8A-4147-A177-3AD203B41FA5}">
                      <a16:colId xmlns:a16="http://schemas.microsoft.com/office/drawing/2014/main" xmlns="" val="951181429"/>
                    </a:ext>
                  </a:extLst>
                </a:gridCol>
                <a:gridCol w="719555">
                  <a:extLst>
                    <a:ext uri="{9D8B030D-6E8A-4147-A177-3AD203B41FA5}">
                      <a16:colId xmlns:a16="http://schemas.microsoft.com/office/drawing/2014/main" xmlns="" val="697840362"/>
                    </a:ext>
                  </a:extLst>
                </a:gridCol>
                <a:gridCol w="719555">
                  <a:extLst>
                    <a:ext uri="{9D8B030D-6E8A-4147-A177-3AD203B41FA5}">
                      <a16:colId xmlns:a16="http://schemas.microsoft.com/office/drawing/2014/main" xmlns="" val="717728188"/>
                    </a:ext>
                  </a:extLst>
                </a:gridCol>
                <a:gridCol w="719555">
                  <a:extLst>
                    <a:ext uri="{9D8B030D-6E8A-4147-A177-3AD203B41FA5}">
                      <a16:colId xmlns:a16="http://schemas.microsoft.com/office/drawing/2014/main" xmlns="" val="3144765424"/>
                    </a:ext>
                  </a:extLst>
                </a:gridCol>
                <a:gridCol w="719555">
                  <a:extLst>
                    <a:ext uri="{9D8B030D-6E8A-4147-A177-3AD203B41FA5}">
                      <a16:colId xmlns:a16="http://schemas.microsoft.com/office/drawing/2014/main" xmlns="" val="3233600889"/>
                    </a:ext>
                  </a:extLst>
                </a:gridCol>
                <a:gridCol w="719555">
                  <a:extLst>
                    <a:ext uri="{9D8B030D-6E8A-4147-A177-3AD203B41FA5}">
                      <a16:colId xmlns:a16="http://schemas.microsoft.com/office/drawing/2014/main" xmlns="" val="1460237797"/>
                    </a:ext>
                  </a:extLst>
                </a:gridCol>
              </a:tblGrid>
              <a:tr h="0">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Physical properties and chemical analysis </a:t>
                      </a:r>
                      <a:endPar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RMAG-</a:t>
                      </a:r>
                      <a:r>
                        <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Т1</a:t>
                      </a: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RMAG-</a:t>
                      </a:r>
                      <a:r>
                        <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Т11</a:t>
                      </a: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RMAG-</a:t>
                      </a:r>
                      <a:r>
                        <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Т2</a:t>
                      </a: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RMAG-</a:t>
                      </a:r>
                      <a:r>
                        <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Т21</a:t>
                      </a: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RMAG-</a:t>
                      </a:r>
                      <a:r>
                        <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Т3</a:t>
                      </a: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RMAG-</a:t>
                      </a:r>
                      <a:r>
                        <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Т31</a:t>
                      </a: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RMAG-</a:t>
                      </a:r>
                      <a:r>
                        <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Т1</a:t>
                      </a:r>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Z</a:t>
                      </a: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RMAG-</a:t>
                      </a:r>
                      <a:r>
                        <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Т2</a:t>
                      </a:r>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Z</a:t>
                      </a: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extLst>
                  <a:ext uri="{0D108BD9-81ED-4DB2-BD59-A6C34878D82A}">
                    <a16:rowId xmlns:a16="http://schemas.microsoft.com/office/drawing/2014/main" xmlns="" val="2269823519"/>
                  </a:ext>
                </a:extLst>
              </a:tr>
              <a:tr h="180000">
                <a:tc>
                  <a:txBody>
                    <a:bodyPr/>
                    <a:lstStyle/>
                    <a:p>
                      <a:r>
                        <a:rPr lang="en-US" sz="900" dirty="0">
                          <a:effectLst/>
                          <a:latin typeface="Verdana" panose="020B0604030504040204" pitchFamily="34" charset="0"/>
                          <a:ea typeface="Verdana" panose="020B0604030504040204" pitchFamily="34" charset="0"/>
                          <a:cs typeface="Verdana" panose="020B0604030504040204" pitchFamily="34" charset="0"/>
                        </a:rPr>
                        <a:t>Content</a:t>
                      </a:r>
                      <a:r>
                        <a:rPr lang="ru-RU" sz="900" dirty="0">
                          <a:effectLst/>
                          <a:latin typeface="Verdana" panose="020B0604030504040204" pitchFamily="34" charset="0"/>
                          <a:ea typeface="Verdana" panose="020B0604030504040204" pitchFamily="34" charset="0"/>
                          <a:cs typeface="Verdana" panose="020B0604030504040204" pitchFamily="34" charset="0"/>
                        </a:rPr>
                        <a:t>, %</a:t>
                      </a:r>
                    </a:p>
                  </a:txBody>
                  <a:tcPr marL="38100" marR="38100" marT="0" marB="381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9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9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9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9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90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90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90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90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87063893"/>
                  </a:ext>
                </a:extLst>
              </a:tr>
              <a:tr h="180000">
                <a:tc>
                  <a:txBody>
                    <a:bodyPr/>
                    <a:lstStyle/>
                    <a:p>
                      <a:r>
                        <a:rPr lang="en-US" sz="900" dirty="0">
                          <a:effectLst/>
                          <a:latin typeface="Verdana" panose="020B0604030504040204" pitchFamily="34" charset="0"/>
                          <a:ea typeface="Verdana" panose="020B0604030504040204" pitchFamily="34" charset="0"/>
                          <a:cs typeface="Verdana" panose="020B0604030504040204" pitchFamily="34" charset="0"/>
                        </a:rPr>
                        <a:t>MgO </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86</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 </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88</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85</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5 </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90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85</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89</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85</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85</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17633322"/>
                  </a:ext>
                </a:extLst>
              </a:tr>
              <a:tr h="180000">
                <a:tc>
                  <a:txBody>
                    <a:bodyPr/>
                    <a:lstStyle/>
                    <a:p>
                      <a:r>
                        <a:rPr lang="en-US" sz="900" dirty="0">
                          <a:effectLst/>
                          <a:latin typeface="Verdana" panose="020B0604030504040204" pitchFamily="34" charset="0"/>
                          <a:ea typeface="Verdana" panose="020B0604030504040204" pitchFamily="34" charset="0"/>
                          <a:cs typeface="Verdana" panose="020B0604030504040204" pitchFamily="34" charset="0"/>
                        </a:rPr>
                        <a:t>Al</a:t>
                      </a:r>
                      <a:r>
                        <a:rPr lang="en-US" sz="90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900" dirty="0">
                          <a:effectLst/>
                          <a:latin typeface="Verdana" panose="020B0604030504040204" pitchFamily="34" charset="0"/>
                          <a:ea typeface="Verdana" panose="020B0604030504040204" pitchFamily="34" charset="0"/>
                          <a:cs typeface="Verdana" panose="020B0604030504040204" pitchFamily="34" charset="0"/>
                        </a:rPr>
                        <a:t>O</a:t>
                      </a:r>
                      <a:r>
                        <a:rPr lang="en-US" sz="900" baseline="-25000" dirty="0">
                          <a:effectLst/>
                          <a:latin typeface="Verdana" panose="020B0604030504040204" pitchFamily="34" charset="0"/>
                          <a:ea typeface="Verdana" panose="020B0604030504040204" pitchFamily="34" charset="0"/>
                          <a:cs typeface="Verdana" panose="020B0604030504040204" pitchFamily="34" charset="0"/>
                        </a:rPr>
                        <a:t>3</a:t>
                      </a:r>
                      <a:endParaRPr lang="en-US" sz="90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12</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12</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7</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12</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7</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7</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9770457"/>
                  </a:ext>
                </a:extLst>
              </a:tr>
              <a:tr h="180000">
                <a:tc>
                  <a:txBody>
                    <a:bodyPr/>
                    <a:lstStyle/>
                    <a:p>
                      <a:r>
                        <a:rPr lang="en-US" sz="900" dirty="0">
                          <a:effectLst/>
                          <a:latin typeface="Verdana" panose="020B0604030504040204" pitchFamily="34" charset="0"/>
                          <a:ea typeface="Verdana" panose="020B0604030504040204" pitchFamily="34" charset="0"/>
                          <a:cs typeface="Verdana" panose="020B0604030504040204" pitchFamily="34" charset="0"/>
                        </a:rPr>
                        <a:t>SiO</a:t>
                      </a:r>
                      <a:r>
                        <a:rPr lang="en-US" sz="90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900" dirty="0">
                          <a:effectLst/>
                          <a:latin typeface="Verdana" panose="020B0604030504040204" pitchFamily="34" charset="0"/>
                          <a:ea typeface="Verdana" panose="020B0604030504040204" pitchFamily="34" charset="0"/>
                          <a:cs typeface="Verdana" panose="020B0604030504040204" pitchFamily="34" charset="0"/>
                        </a:rPr>
                        <a:t> </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4</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4</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6</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6</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4</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9902946"/>
                  </a:ext>
                </a:extLst>
              </a:tr>
              <a:tr h="180000">
                <a:tc>
                  <a:txBody>
                    <a:bodyPr/>
                    <a:lstStyle/>
                    <a:p>
                      <a:r>
                        <a:rPr lang="en-US" sz="900" dirty="0" err="1">
                          <a:effectLst/>
                          <a:latin typeface="Verdana" panose="020B0604030504040204" pitchFamily="34" charset="0"/>
                          <a:ea typeface="Verdana" panose="020B0604030504040204" pitchFamily="34" charset="0"/>
                          <a:cs typeface="Verdana" panose="020B0604030504040204" pitchFamily="34" charset="0"/>
                        </a:rPr>
                        <a:t>CaO</a:t>
                      </a:r>
                      <a:r>
                        <a:rPr lang="en-US" sz="900" dirty="0">
                          <a:effectLst/>
                          <a:latin typeface="Verdana" panose="020B0604030504040204" pitchFamily="34" charset="0"/>
                          <a:ea typeface="Verdana" panose="020B0604030504040204" pitchFamily="34" charset="0"/>
                          <a:cs typeface="Verdana" panose="020B0604030504040204" pitchFamily="34" charset="0"/>
                        </a:rPr>
                        <a:t> </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8</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8</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2</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2</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8</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1607199"/>
                  </a:ext>
                </a:extLst>
              </a:tr>
              <a:tr h="180000">
                <a:tc>
                  <a:txBody>
                    <a:bodyPr/>
                    <a:lstStyle/>
                    <a:p>
                      <a:r>
                        <a:rPr lang="en-US" sz="900" dirty="0">
                          <a:effectLst/>
                          <a:latin typeface="Verdana" panose="020B0604030504040204" pitchFamily="34" charset="0"/>
                          <a:ea typeface="Verdana" panose="020B0604030504040204" pitchFamily="34" charset="0"/>
                          <a:cs typeface="Verdana" panose="020B0604030504040204" pitchFamily="34" charset="0"/>
                        </a:rPr>
                        <a:t>Fe</a:t>
                      </a:r>
                      <a:r>
                        <a:rPr lang="en-US" sz="90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900" dirty="0">
                          <a:effectLst/>
                          <a:latin typeface="Verdana" panose="020B0604030504040204" pitchFamily="34" charset="0"/>
                          <a:ea typeface="Verdana" panose="020B0604030504040204" pitchFamily="34" charset="0"/>
                          <a:cs typeface="Verdana" panose="020B0604030504040204" pitchFamily="34" charset="0"/>
                        </a:rPr>
                        <a:t>O</a:t>
                      </a:r>
                      <a:r>
                        <a:rPr lang="en-US" sz="900" baseline="-25000" dirty="0">
                          <a:effectLst/>
                          <a:latin typeface="Verdana" panose="020B0604030504040204" pitchFamily="34" charset="0"/>
                          <a:ea typeface="Verdana" panose="020B0604030504040204" pitchFamily="34" charset="0"/>
                          <a:cs typeface="Verdana" panose="020B0604030504040204" pitchFamily="34" charset="0"/>
                        </a:rPr>
                        <a:t>3</a:t>
                      </a:r>
                      <a:endParaRPr lang="en-US" sz="90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7</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7</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8</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8</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8</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8</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7</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8</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95191612"/>
                  </a:ext>
                </a:extLst>
              </a:tr>
              <a:tr h="180000">
                <a:tc>
                  <a:txBody>
                    <a:bodyPr/>
                    <a:lstStyle/>
                    <a:p>
                      <a:r>
                        <a:rPr lang="en-US" sz="900" dirty="0">
                          <a:effectLst/>
                          <a:latin typeface="Verdana" panose="020B0604030504040204" pitchFamily="34" charset="0"/>
                          <a:ea typeface="Verdana" panose="020B0604030504040204" pitchFamily="34" charset="0"/>
                          <a:cs typeface="Verdana" panose="020B0604030504040204" pitchFamily="34" charset="0"/>
                        </a:rPr>
                        <a:t>ZrO</a:t>
                      </a:r>
                      <a:r>
                        <a:rPr lang="en-US" sz="90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900" dirty="0">
                          <a:effectLst/>
                          <a:latin typeface="Verdana" panose="020B0604030504040204" pitchFamily="34" charset="0"/>
                          <a:ea typeface="Verdana" panose="020B0604030504040204" pitchFamily="34" charset="0"/>
                          <a:cs typeface="Verdana" panose="020B0604030504040204" pitchFamily="34" charset="0"/>
                        </a:rPr>
                        <a:t> </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a:effectLst/>
                          <a:latin typeface="Verdana" panose="020B0604030504040204" pitchFamily="34" charset="0"/>
                          <a:ea typeface="Verdana" panose="020B0604030504040204" pitchFamily="34" charset="0"/>
                          <a:cs typeface="Verdana" panose="020B0604030504040204" pitchFamily="34" charset="0"/>
                        </a:rPr>
                        <a:t>–</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8</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52821726"/>
                  </a:ext>
                </a:extLst>
              </a:tr>
              <a:tr h="180000">
                <a:tc>
                  <a:txBody>
                    <a:bodyPr/>
                    <a:lstStyle/>
                    <a:p>
                      <a:r>
                        <a:rPr lang="en-US" sz="900" dirty="0">
                          <a:effectLst/>
                          <a:latin typeface="Verdana" panose="020B0604030504040204" pitchFamily="34" charset="0"/>
                          <a:ea typeface="Verdana" panose="020B0604030504040204" pitchFamily="34" charset="0"/>
                          <a:cs typeface="Verdana" panose="020B0604030504040204" pitchFamily="34" charset="0"/>
                        </a:rPr>
                        <a:t>Open porosity</a:t>
                      </a:r>
                      <a:r>
                        <a:rPr lang="ru-RU" sz="900" dirty="0">
                          <a:effectLst/>
                          <a:latin typeface="Verdana" panose="020B0604030504040204" pitchFamily="34" charset="0"/>
                          <a:ea typeface="Verdana" panose="020B0604030504040204" pitchFamily="34" charset="0"/>
                          <a:cs typeface="Verdana" panose="020B0604030504040204" pitchFamily="34" charset="0"/>
                        </a:rPr>
                        <a:t>, %</a:t>
                      </a:r>
                    </a:p>
                  </a:txBody>
                  <a:tcPr marL="38100" marR="38100" marT="0" marB="38100" anchor="ctr">
                    <a:lnL w="12700" cmpd="sng">
                      <a:noFill/>
                    </a:lnL>
                    <a:lnR w="12700" cmpd="sng">
                      <a:noFill/>
                    </a:lnR>
                    <a:lnT w="285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15</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 </a:t>
                      </a:r>
                    </a:p>
                  </a:txBody>
                  <a:tcPr marL="38100" marR="38100" marT="38100" marB="38100" anchor="ctr">
                    <a:lnL w="12700" cmpd="sng">
                      <a:noFill/>
                    </a:lnL>
                    <a:lnR w="12700" cmpd="sng">
                      <a:noFill/>
                    </a:lnR>
                    <a:lnT w="285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15</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285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150</a:t>
                      </a:r>
                    </a:p>
                  </a:txBody>
                  <a:tcPr marL="38100" marR="38100" marT="38100" marB="38100" anchor="ctr">
                    <a:lnL w="12700" cmpd="sng">
                      <a:noFill/>
                    </a:lnL>
                    <a:lnR w="12700" cmpd="sng">
                      <a:noFill/>
                    </a:lnR>
                    <a:lnT w="285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15</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285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15</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5</a:t>
                      </a:r>
                    </a:p>
                  </a:txBody>
                  <a:tcPr marL="38100" marR="38100" marT="38100" marB="38100" anchor="ctr">
                    <a:lnL w="12700" cmpd="sng">
                      <a:noFill/>
                    </a:lnL>
                    <a:lnR w="12700" cmpd="sng">
                      <a:noFill/>
                    </a:lnR>
                    <a:lnT w="285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15</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5</a:t>
                      </a:r>
                    </a:p>
                  </a:txBody>
                  <a:tcPr marL="38100" marR="38100" marT="38100" marB="38100" anchor="ctr">
                    <a:lnL w="12700" cmpd="sng">
                      <a:noFill/>
                    </a:lnL>
                    <a:lnR w="12700" cmpd="sng">
                      <a:noFill/>
                    </a:lnR>
                    <a:lnT w="285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15</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285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15</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285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1417671"/>
                  </a:ext>
                </a:extLst>
              </a:tr>
              <a:tr h="180000">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С</a:t>
                      </a:r>
                      <a:r>
                        <a:rPr lang="en-US" sz="900" dirty="0">
                          <a:effectLst/>
                          <a:latin typeface="Verdana" panose="020B0604030504040204" pitchFamily="34" charset="0"/>
                          <a:ea typeface="Verdana" panose="020B0604030504040204" pitchFamily="34" charset="0"/>
                          <a:cs typeface="Verdana" panose="020B0604030504040204" pitchFamily="34" charset="0"/>
                        </a:rPr>
                        <a:t>rushing strength</a:t>
                      </a:r>
                      <a:r>
                        <a:rPr lang="ru-RU" sz="900" dirty="0">
                          <a:effectLst/>
                          <a:latin typeface="Verdana" panose="020B0604030504040204" pitchFamily="34" charset="0"/>
                          <a:ea typeface="Verdana" panose="020B0604030504040204" pitchFamily="34" charset="0"/>
                          <a:cs typeface="Verdana" panose="020B0604030504040204" pitchFamily="34" charset="0"/>
                        </a:rPr>
                        <a:t>, </a:t>
                      </a:r>
                      <a:r>
                        <a:rPr lang="en-US" sz="900" dirty="0">
                          <a:effectLst/>
                          <a:latin typeface="Verdana" panose="020B0604030504040204" pitchFamily="34" charset="0"/>
                          <a:ea typeface="Verdana" panose="020B0604030504040204" pitchFamily="34" charset="0"/>
                          <a:cs typeface="Verdana" panose="020B0604030504040204" pitchFamily="34" charset="0"/>
                        </a:rPr>
                        <a:t>N/mm</a:t>
                      </a:r>
                      <a:r>
                        <a:rPr lang="en-US" sz="900" baseline="30000" dirty="0">
                          <a:effectLst/>
                          <a:latin typeface="Verdana" panose="020B0604030504040204" pitchFamily="34" charset="0"/>
                          <a:ea typeface="Verdana" panose="020B0604030504040204" pitchFamily="34" charset="0"/>
                          <a:cs typeface="Verdana" panose="020B0604030504040204" pitchFamily="34" charset="0"/>
                        </a:rPr>
                        <a:t>3</a:t>
                      </a:r>
                      <a:endParaRPr lang="ru-RU" sz="900" baseline="3000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60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60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a:effectLst/>
                          <a:latin typeface="Verdana" panose="020B0604030504040204" pitchFamily="34" charset="0"/>
                          <a:ea typeface="Verdana" panose="020B0604030504040204" pitchFamily="34" charset="0"/>
                          <a:cs typeface="Verdana" panose="020B0604030504040204" pitchFamily="34" charset="0"/>
                        </a:rPr>
                        <a:t>60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60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60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60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60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60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99504243"/>
                  </a:ext>
                </a:extLst>
              </a:tr>
              <a:tr h="180000">
                <a:tc>
                  <a:txBody>
                    <a:bodyPr/>
                    <a:lstStyle/>
                    <a:p>
                      <a:r>
                        <a:rPr lang="en-US" sz="900" dirty="0">
                          <a:effectLst/>
                          <a:latin typeface="Verdana" panose="020B0604030504040204" pitchFamily="34" charset="0"/>
                          <a:ea typeface="Verdana" panose="020B0604030504040204" pitchFamily="34" charset="0"/>
                          <a:cs typeface="Verdana" panose="020B0604030504040204" pitchFamily="34" charset="0"/>
                        </a:rPr>
                        <a:t>Refractoriness under load</a:t>
                      </a:r>
                      <a:r>
                        <a:rPr lang="ru-RU" sz="900" dirty="0">
                          <a:effectLst/>
                          <a:latin typeface="Verdana" panose="020B0604030504040204" pitchFamily="34" charset="0"/>
                          <a:ea typeface="Verdana" panose="020B0604030504040204" pitchFamily="34" charset="0"/>
                          <a:cs typeface="Verdana" panose="020B0604030504040204" pitchFamily="34" charset="0"/>
                        </a:rPr>
                        <a:t>,</a:t>
                      </a:r>
                      <a:br>
                        <a:rPr lang="ru-RU" sz="900" dirty="0">
                          <a:effectLst/>
                          <a:latin typeface="Verdana" panose="020B0604030504040204" pitchFamily="34" charset="0"/>
                          <a:ea typeface="Verdana" panose="020B0604030504040204" pitchFamily="34" charset="0"/>
                          <a:cs typeface="Verdana" panose="020B0604030504040204" pitchFamily="34" charset="0"/>
                        </a:rPr>
                      </a:br>
                      <a:r>
                        <a:rPr lang="ru-RU" sz="900" dirty="0">
                          <a:effectLst/>
                          <a:latin typeface="Verdana" panose="020B0604030504040204" pitchFamily="34" charset="0"/>
                          <a:ea typeface="Verdana" panose="020B0604030504040204" pitchFamily="34" charset="0"/>
                          <a:cs typeface="Verdana" panose="020B0604030504040204" pitchFamily="34" charset="0"/>
                        </a:rPr>
                        <a:t>°С (</a:t>
                      </a:r>
                      <a:r>
                        <a:rPr lang="en-US" sz="900" dirty="0">
                          <a:effectLst/>
                          <a:latin typeface="Verdana" panose="020B0604030504040204" pitchFamily="34" charset="0"/>
                          <a:ea typeface="Verdana" panose="020B0604030504040204" pitchFamily="34" charset="0"/>
                          <a:cs typeface="Verdana" panose="020B0604030504040204" pitchFamily="34" charset="0"/>
                        </a:rPr>
                        <a:t>ISO</a:t>
                      </a:r>
                      <a:r>
                        <a:rPr lang="ru-RU" sz="900" dirty="0">
                          <a:effectLst/>
                          <a:latin typeface="Verdana" panose="020B0604030504040204" pitchFamily="34" charset="0"/>
                          <a:ea typeface="Verdana" panose="020B0604030504040204" pitchFamily="34" charset="0"/>
                          <a:cs typeface="Verdana" panose="020B0604030504040204" pitchFamily="34" charset="0"/>
                        </a:rPr>
                        <a:t> 1893-89 </a:t>
                      </a:r>
                      <a:r>
                        <a:rPr lang="en-US" sz="900" dirty="0">
                          <a:effectLst/>
                          <a:latin typeface="Verdana" panose="020B0604030504040204" pitchFamily="34" charset="0"/>
                          <a:ea typeface="Verdana" panose="020B0604030504040204" pitchFamily="34" charset="0"/>
                          <a:cs typeface="Verdana" panose="020B0604030504040204" pitchFamily="34" charset="0"/>
                        </a:rPr>
                        <a:t>in</a:t>
                      </a:r>
                      <a:r>
                        <a:rPr lang="ru-RU" sz="900" dirty="0">
                          <a:effectLst/>
                          <a:latin typeface="Verdana" panose="020B0604030504040204" pitchFamily="34" charset="0"/>
                          <a:ea typeface="Verdana" panose="020B0604030504040204" pitchFamily="34" charset="0"/>
                          <a:cs typeface="Verdana" panose="020B0604030504040204" pitchFamily="34" charset="0"/>
                        </a:rPr>
                        <a:t> Т</a:t>
                      </a:r>
                      <a:r>
                        <a:rPr lang="ru-RU" sz="900" baseline="-25000" dirty="0">
                          <a:effectLst/>
                          <a:latin typeface="Verdana" panose="020B0604030504040204" pitchFamily="34" charset="0"/>
                          <a:ea typeface="Verdana" panose="020B0604030504040204" pitchFamily="34" charset="0"/>
                          <a:cs typeface="Verdana" panose="020B0604030504040204" pitchFamily="34" charset="0"/>
                        </a:rPr>
                        <a:t>05</a:t>
                      </a:r>
                      <a:r>
                        <a:rPr lang="ru-RU" sz="900" dirty="0">
                          <a:effectLst/>
                          <a:latin typeface="Verdana" panose="020B0604030504040204" pitchFamily="34" charset="0"/>
                          <a:ea typeface="Verdana" panose="020B0604030504040204" pitchFamily="34" charset="0"/>
                          <a:cs typeface="Verdana" panose="020B0604030504040204" pitchFamily="34" charset="0"/>
                        </a:rPr>
                        <a:t>)</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1 700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1 700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1 700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1 700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1 700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1 700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1 700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1 700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60274064"/>
                  </a:ext>
                </a:extLst>
              </a:tr>
              <a:tr h="180000">
                <a:tc>
                  <a:txBody>
                    <a:bodyPr/>
                    <a:lstStyle/>
                    <a:p>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Thermal shock resistance, air, number of </a:t>
                      </a:r>
                      <a:r>
                        <a:rPr lang="en-US" sz="900" b="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coolings</a:t>
                      </a:r>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GOST R 52542-2006, EN 993-11)</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100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80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a:effectLst/>
                          <a:latin typeface="Verdana" panose="020B0604030504040204" pitchFamily="34" charset="0"/>
                          <a:ea typeface="Verdana" panose="020B0604030504040204" pitchFamily="34" charset="0"/>
                          <a:cs typeface="Verdana" panose="020B0604030504040204" pitchFamily="34" charset="0"/>
                        </a:rPr>
                        <a:t>100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a:effectLst/>
                          <a:latin typeface="Verdana" panose="020B0604030504040204" pitchFamily="34" charset="0"/>
                          <a:ea typeface="Verdana" panose="020B0604030504040204" pitchFamily="34" charset="0"/>
                          <a:cs typeface="Verdana" panose="020B0604030504040204" pitchFamily="34" charset="0"/>
                        </a:rPr>
                        <a:t>80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a:effectLst/>
                          <a:latin typeface="Verdana" panose="020B0604030504040204" pitchFamily="34" charset="0"/>
                          <a:ea typeface="Verdana" panose="020B0604030504040204" pitchFamily="34" charset="0"/>
                          <a:cs typeface="Verdana" panose="020B0604030504040204" pitchFamily="34" charset="0"/>
                        </a:rPr>
                        <a:t>100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a:effectLst/>
                          <a:latin typeface="Verdana" panose="020B0604030504040204" pitchFamily="34" charset="0"/>
                          <a:ea typeface="Verdana" panose="020B0604030504040204" pitchFamily="34" charset="0"/>
                          <a:cs typeface="Verdana" panose="020B0604030504040204" pitchFamily="34" charset="0"/>
                        </a:rPr>
                        <a:t>80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a:effectLst/>
                          <a:latin typeface="Verdana" panose="020B0604030504040204" pitchFamily="34" charset="0"/>
                          <a:ea typeface="Verdana" panose="020B0604030504040204" pitchFamily="34" charset="0"/>
                          <a:cs typeface="Verdana" panose="020B0604030504040204" pitchFamily="34" charset="0"/>
                        </a:rPr>
                        <a:t>100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100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19636748"/>
                  </a:ext>
                </a:extLst>
              </a:tr>
              <a:tr h="180000">
                <a:tc>
                  <a:txBody>
                    <a:bodyPr/>
                    <a:lstStyle/>
                    <a:p>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Thermal shock resistance, water, number of </a:t>
                      </a:r>
                      <a:r>
                        <a:rPr lang="en-US" sz="900" b="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coolings</a:t>
                      </a:r>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8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en-US" sz="8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GOST 7875.0-2018, GOST 7875.1-2018)</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a:effectLst/>
                          <a:latin typeface="Verdana" panose="020B0604030504040204" pitchFamily="34" charset="0"/>
                          <a:ea typeface="Verdana" panose="020B0604030504040204" pitchFamily="34" charset="0"/>
                          <a:cs typeface="Verdana" panose="020B0604030504040204" pitchFamily="34" charset="0"/>
                        </a:rPr>
                        <a:t>25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a:effectLst/>
                          <a:latin typeface="Verdana" panose="020B0604030504040204" pitchFamily="34" charset="0"/>
                          <a:ea typeface="Verdana" panose="020B0604030504040204" pitchFamily="34" charset="0"/>
                          <a:cs typeface="Verdana" panose="020B0604030504040204" pitchFamily="34" charset="0"/>
                        </a:rPr>
                        <a:t>15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a:effectLst/>
                          <a:latin typeface="Verdana" panose="020B0604030504040204" pitchFamily="34" charset="0"/>
                          <a:ea typeface="Verdana" panose="020B0604030504040204" pitchFamily="34" charset="0"/>
                          <a:cs typeface="Verdana" panose="020B0604030504040204" pitchFamily="34" charset="0"/>
                        </a:rPr>
                        <a:t>25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a:effectLst/>
                          <a:latin typeface="Verdana" panose="020B0604030504040204" pitchFamily="34" charset="0"/>
                          <a:ea typeface="Verdana" panose="020B0604030504040204" pitchFamily="34" charset="0"/>
                          <a:cs typeface="Verdana" panose="020B0604030504040204" pitchFamily="34" charset="0"/>
                        </a:rPr>
                        <a:t>15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a:effectLst/>
                          <a:latin typeface="Verdana" panose="020B0604030504040204" pitchFamily="34" charset="0"/>
                          <a:ea typeface="Verdana" panose="020B0604030504040204" pitchFamily="34" charset="0"/>
                          <a:cs typeface="Verdana" panose="020B0604030504040204" pitchFamily="34" charset="0"/>
                        </a:rPr>
                        <a:t>25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a:effectLst/>
                          <a:latin typeface="Verdana" panose="020B0604030504040204" pitchFamily="34" charset="0"/>
                          <a:ea typeface="Verdana" panose="020B0604030504040204" pitchFamily="34" charset="0"/>
                          <a:cs typeface="Verdana" panose="020B0604030504040204" pitchFamily="34" charset="0"/>
                        </a:rPr>
                        <a:t>15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a:effectLst/>
                          <a:latin typeface="Verdana" panose="020B0604030504040204" pitchFamily="34" charset="0"/>
                          <a:ea typeface="Verdana" panose="020B0604030504040204" pitchFamily="34" charset="0"/>
                          <a:cs typeface="Verdana" panose="020B0604030504040204" pitchFamily="34" charset="0"/>
                        </a:rPr>
                        <a:t>25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25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35026296"/>
                  </a:ext>
                </a:extLst>
              </a:tr>
            </a:tbl>
          </a:graphicData>
        </a:graphic>
      </p:graphicFrame>
      <p:sp>
        <p:nvSpPr>
          <p:cNvPr id="6" name="TextBox 5">
            <a:extLst>
              <a:ext uri="{FF2B5EF4-FFF2-40B4-BE49-F238E27FC236}">
                <a16:creationId xmlns:a16="http://schemas.microsoft.com/office/drawing/2014/main" xmlns="" id="{359A092E-A998-A14D-BA9D-484088F358D4}"/>
              </a:ext>
            </a:extLst>
          </p:cNvPr>
          <p:cNvSpPr txBox="1"/>
          <p:nvPr/>
        </p:nvSpPr>
        <p:spPr>
          <a:xfrm>
            <a:off x="228180" y="661466"/>
            <a:ext cx="2796008" cy="436017"/>
          </a:xfrm>
          <a:prstGeom prst="rect">
            <a:avLst/>
          </a:prstGeom>
          <a:noFill/>
        </p:spPr>
        <p:txBody>
          <a:bodyPr wrap="square" lIns="0" tIns="0" rIns="0" bIns="0" rtlCol="0">
            <a:spAutoFit/>
          </a:bodyPr>
          <a:lstStyle/>
          <a:p>
            <a:pPr>
              <a:lnSpc>
                <a:spcPts val="3400"/>
              </a:lnSpc>
              <a:spcAft>
                <a:spcPts val="1300"/>
              </a:spcAft>
            </a:pPr>
            <a:r>
              <a:rPr lang="en-US" sz="3000" spc="-120" dirty="0">
                <a:latin typeface="Verdana" panose="020B0604030504040204" pitchFamily="34" charset="0"/>
                <a:ea typeface="Verdana" panose="020B0604030504040204" pitchFamily="34" charset="0"/>
                <a:cs typeface="Verdana" panose="020B0604030504040204" pitchFamily="34" charset="0"/>
              </a:rPr>
              <a:t>RMAG Top</a:t>
            </a:r>
          </a:p>
        </p:txBody>
      </p:sp>
      <p:sp>
        <p:nvSpPr>
          <p:cNvPr id="8" name="TextBox 7">
            <a:extLst>
              <a:ext uri="{FF2B5EF4-FFF2-40B4-BE49-F238E27FC236}">
                <a16:creationId xmlns:a16="http://schemas.microsoft.com/office/drawing/2014/main" xmlns="" id="{610AA7C1-E0C7-414E-B02B-B3EFA2C6F4A7}"/>
              </a:ext>
            </a:extLst>
          </p:cNvPr>
          <p:cNvSpPr txBox="1"/>
          <p:nvPr/>
        </p:nvSpPr>
        <p:spPr>
          <a:xfrm>
            <a:off x="250825" y="4482034"/>
            <a:ext cx="7430135" cy="184666"/>
          </a:xfrm>
          <a:prstGeom prst="rect">
            <a:avLst/>
          </a:prstGeom>
          <a:noFill/>
        </p:spPr>
        <p:txBody>
          <a:bodyPr wrap="square" lIns="0" tIns="0" rIns="0" bIns="0" rtlCol="0">
            <a:spAutoFit/>
          </a:bodyPr>
          <a:lstStyle/>
          <a:p>
            <a:pPr>
              <a:spcAft>
                <a:spcPts val="600"/>
              </a:spcAft>
            </a:pPr>
            <a:r>
              <a:rPr lang="en" sz="600" dirty="0">
                <a:latin typeface="Verdana" panose="020B0604030504040204" pitchFamily="34" charset="0"/>
                <a:ea typeface="Verdana" panose="020B0604030504040204" pitchFamily="34" charset="0"/>
                <a:cs typeface="Verdana" panose="020B0604030504040204" pitchFamily="34" charset="0"/>
              </a:rPr>
              <a:t>The typical data represent results of testing samples in accordance with the valid standards. These values are not obligatory. We reserve the right for other technical development and related changes of product parameters.</a:t>
            </a:r>
          </a:p>
        </p:txBody>
      </p:sp>
      <p:sp>
        <p:nvSpPr>
          <p:cNvPr id="9" name="Footer Placeholder 4">
            <a:extLst>
              <a:ext uri="{FF2B5EF4-FFF2-40B4-BE49-F238E27FC236}">
                <a16:creationId xmlns:a16="http://schemas.microsoft.com/office/drawing/2014/main" xmlns="" id="{59DE25FE-41EF-9645-AE0C-A237233A7007}"/>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10" name="TextBox 9">
            <a:hlinkClick r:id="rId2" action="ppaction://hlinksldjump"/>
            <a:extLst>
              <a:ext uri="{FF2B5EF4-FFF2-40B4-BE49-F238E27FC236}">
                <a16:creationId xmlns:a16="http://schemas.microsoft.com/office/drawing/2014/main" xmlns="" id="{763B1841-5108-DB41-9354-74C1B355CDB4}"/>
              </a:ext>
            </a:extLst>
          </p:cNvPr>
          <p:cNvSpPr txBox="1"/>
          <p:nvPr/>
        </p:nvSpPr>
        <p:spPr>
          <a:xfrm>
            <a:off x="227036" y="174514"/>
            <a:ext cx="2797152"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2.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what we offer</a:t>
            </a:r>
          </a:p>
        </p:txBody>
      </p:sp>
      <p:sp>
        <p:nvSpPr>
          <p:cNvPr id="11" name="TextBox 10">
            <a:extLst>
              <a:ext uri="{FF2B5EF4-FFF2-40B4-BE49-F238E27FC236}">
                <a16:creationId xmlns:a16="http://schemas.microsoft.com/office/drawing/2014/main" xmlns="" id="{0812D502-360C-9C42-B45F-FA65848D1853}"/>
              </a:ext>
            </a:extLst>
          </p:cNvPr>
          <p:cNvSpPr txBox="1"/>
          <p:nvPr/>
        </p:nvSpPr>
        <p:spPr>
          <a:xfrm>
            <a:off x="3167063" y="174514"/>
            <a:ext cx="4244975" cy="269304"/>
          </a:xfrm>
          <a:prstGeom prst="rect">
            <a:avLst/>
          </a:prstGeom>
          <a:noFill/>
        </p:spPr>
        <p:txBody>
          <a:bodyPr wrap="square" lIns="0" tIns="0" rIns="0" bIns="0" rtlCol="0">
            <a:spAutoFit/>
          </a:bodyPr>
          <a:lstStyle/>
          <a:p>
            <a:r>
              <a:rPr lang="en-US" sz="1750" dirty="0">
                <a:solidFill>
                  <a:schemeClr val="tx1">
                    <a:alpha val="30000"/>
                  </a:schemeClr>
                </a:solidFill>
                <a:latin typeface="Verdana" panose="020B0604030504040204" pitchFamily="34" charset="0"/>
                <a:ea typeface="Verdana" panose="020B0604030504040204" pitchFamily="34" charset="0"/>
                <a:cs typeface="Verdana" panose="020B0604030504040204" pitchFamily="34" charset="0"/>
              </a:rPr>
              <a:t>innovative products </a:t>
            </a:r>
          </a:p>
        </p:txBody>
      </p:sp>
    </p:spTree>
    <p:extLst>
      <p:ext uri="{BB962C8B-B14F-4D97-AF65-F5344CB8AC3E}">
        <p14:creationId xmlns:p14="http://schemas.microsoft.com/office/powerpoint/2010/main" val="4219088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6DA431D-B07E-AF4B-A53F-4D1C13862827}"/>
              </a:ext>
            </a:extLst>
          </p:cNvPr>
          <p:cNvSpPr txBox="1"/>
          <p:nvPr/>
        </p:nvSpPr>
        <p:spPr>
          <a:xfrm>
            <a:off x="228180" y="735013"/>
            <a:ext cx="2796008" cy="436017"/>
          </a:xfrm>
          <a:prstGeom prst="rect">
            <a:avLst/>
          </a:prstGeom>
          <a:noFill/>
        </p:spPr>
        <p:txBody>
          <a:bodyPr wrap="square" lIns="0" tIns="0" rIns="0" bIns="0" rtlCol="0">
            <a:spAutoFit/>
          </a:bodyPr>
          <a:lstStyle/>
          <a:p>
            <a:pPr>
              <a:lnSpc>
                <a:spcPts val="3400"/>
              </a:lnSpc>
              <a:spcAft>
                <a:spcPts val="1300"/>
              </a:spcAft>
            </a:pPr>
            <a:r>
              <a:rPr lang="en-US" sz="3000" spc="-120" dirty="0">
                <a:latin typeface="Verdana" panose="020B0604030504040204" pitchFamily="34" charset="0"/>
                <a:ea typeface="Verdana" panose="020B0604030504040204" pitchFamily="34" charset="0"/>
                <a:cs typeface="Verdana" panose="020B0604030504040204" pitchFamily="34" charset="0"/>
              </a:rPr>
              <a:t>RMAG High</a:t>
            </a:r>
          </a:p>
        </p:txBody>
      </p:sp>
      <p:sp>
        <p:nvSpPr>
          <p:cNvPr id="4" name="TextBox 3">
            <a:extLst>
              <a:ext uri="{FF2B5EF4-FFF2-40B4-BE49-F238E27FC236}">
                <a16:creationId xmlns:a16="http://schemas.microsoft.com/office/drawing/2014/main" xmlns="" id="{ABF400DE-B872-3A4B-92B7-2FEA4DA0FF24}"/>
              </a:ext>
            </a:extLst>
          </p:cNvPr>
          <p:cNvSpPr txBox="1"/>
          <p:nvPr/>
        </p:nvSpPr>
        <p:spPr>
          <a:xfrm>
            <a:off x="4636862" y="803450"/>
            <a:ext cx="3135538" cy="671979"/>
          </a:xfrm>
          <a:prstGeom prst="rect">
            <a:avLst/>
          </a:prstGeom>
          <a:noFill/>
        </p:spPr>
        <p:txBody>
          <a:bodyPr wrap="square" lIns="0" tIns="0" rIns="0" bIns="0" rtlCol="0">
            <a:spAutoFit/>
          </a:bodyPr>
          <a:lstStyle/>
          <a:p>
            <a:pPr>
              <a:lnSpc>
                <a:spcPts val="1800"/>
              </a:lnSpc>
            </a:pPr>
            <a:r>
              <a:rPr lang="en-US" sz="1400" dirty="0">
                <a:solidFill>
                  <a:srgbClr val="FF4B00"/>
                </a:solidFill>
                <a:latin typeface="Verdana" panose="020B0604030504040204" pitchFamily="34" charset="0"/>
                <a:ea typeface="Verdana" panose="020B0604030504040204" pitchFamily="34" charset="0"/>
                <a:cs typeface="Verdana" panose="020B0604030504040204" pitchFamily="34" charset="0"/>
              </a:rPr>
              <a:t>Fired magnesia-spinel products with high resistance to thermal, mechanical, and chemical loads</a:t>
            </a:r>
            <a:endParaRPr lang="ru-RU" sz="14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xmlns="" id="{62FDDD3B-76BF-AF4D-8BCB-5B7003CD2FC8}"/>
              </a:ext>
            </a:extLst>
          </p:cNvPr>
          <p:cNvSpPr txBox="1"/>
          <p:nvPr/>
        </p:nvSpPr>
        <p:spPr>
          <a:xfrm>
            <a:off x="4636863" y="2029278"/>
            <a:ext cx="3135538" cy="318292"/>
          </a:xfrm>
          <a:prstGeom prst="rect">
            <a:avLst/>
          </a:prstGeom>
          <a:noFill/>
        </p:spPr>
        <p:txBody>
          <a:bodyPr wrap="square" lIns="0" tIns="0" rIns="0" bIns="0" rtlCol="0">
            <a:spAutoFit/>
          </a:bodyPr>
          <a:lstStyle/>
          <a:p>
            <a:pPr>
              <a:lnSpc>
                <a:spcPts val="1300"/>
              </a:lnSpc>
              <a:spcAft>
                <a:spcPts val="600"/>
              </a:spcAft>
            </a:pPr>
            <a:r>
              <a:rPr lang="en-US" sz="1000" dirty="0">
                <a:latin typeface="Verdana" panose="020B0604030504040204" pitchFamily="34" charset="0"/>
                <a:ea typeface="Verdana" panose="020B0604030504040204" pitchFamily="34" charset="0"/>
                <a:cs typeface="Verdana" panose="020B0604030504040204" pitchFamily="34" charset="0"/>
              </a:rPr>
              <a:t>Intended for dry and wet kilns and can be used in severe conditions</a:t>
            </a:r>
            <a:endParaRPr lang="ru-RU" sz="1000" dirty="0">
              <a:latin typeface="Verdana" panose="020B0604030504040204" pitchFamily="34" charset="0"/>
              <a:ea typeface="Verdana" panose="020B0604030504040204" pitchFamily="34" charset="0"/>
              <a:cs typeface="Verdana" panose="020B0604030504040204" pitchFamily="34" charset="0"/>
            </a:endParaRPr>
          </a:p>
        </p:txBody>
      </p:sp>
      <p:cxnSp>
        <p:nvCxnSpPr>
          <p:cNvPr id="7" name="Прямая соединительная линия 6">
            <a:extLst>
              <a:ext uri="{FF2B5EF4-FFF2-40B4-BE49-F238E27FC236}">
                <a16:creationId xmlns:a16="http://schemas.microsoft.com/office/drawing/2014/main" xmlns="" id="{2F46DC4F-4D29-1043-A0FF-F00B7F148298}"/>
              </a:ext>
            </a:extLst>
          </p:cNvPr>
          <p:cNvCxnSpPr>
            <a:cxnSpLocks/>
          </p:cNvCxnSpPr>
          <p:nvPr/>
        </p:nvCxnSpPr>
        <p:spPr>
          <a:xfrm>
            <a:off x="250825" y="2499548"/>
            <a:ext cx="86423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E64A0862-FA60-794C-8398-35DC6F950C3B}"/>
              </a:ext>
            </a:extLst>
          </p:cNvPr>
          <p:cNvSpPr txBox="1"/>
          <p:nvPr/>
        </p:nvSpPr>
        <p:spPr>
          <a:xfrm>
            <a:off x="3181745" y="2649551"/>
            <a:ext cx="2796008" cy="1110176"/>
          </a:xfrm>
          <a:prstGeom prst="rect">
            <a:avLst/>
          </a:prstGeom>
          <a:noFill/>
        </p:spPr>
        <p:txBody>
          <a:bodyPr wrap="square" lIns="0" tIns="0" rIns="0" bIns="0" rtlCol="0">
            <a:spAutoFit/>
          </a:bodyPr>
          <a:lstStyle/>
          <a:p>
            <a:pPr>
              <a:lnSpc>
                <a:spcPts val="1400"/>
              </a:lnSpc>
              <a:spcAft>
                <a:spcPts val="900"/>
              </a:spcAft>
              <a:buClr>
                <a:srgbClr val="FF4B00"/>
              </a:buClr>
              <a:buSzPct val="100000"/>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functional properties</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adequate coating reception capacity</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highly elastic (flexible) structure</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refractoriness</a:t>
            </a:r>
          </a:p>
          <a:p>
            <a:pPr marL="162000" indent="-162000">
              <a:lnSpc>
                <a:spcPts val="1400"/>
              </a:lnSpc>
              <a:spcAft>
                <a:spcPts val="300"/>
              </a:spcAft>
              <a:buClr>
                <a:srgbClr val="FF4B00"/>
              </a:buClr>
              <a:buSzPct val="100000"/>
              <a:buFont typeface=".Lucida Grande UI Regular"/>
              <a:buChar cha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xmlns="" id="{FC6F7795-9497-1B4F-A0E6-2C2C970A535F}"/>
              </a:ext>
            </a:extLst>
          </p:cNvPr>
          <p:cNvSpPr txBox="1"/>
          <p:nvPr/>
        </p:nvSpPr>
        <p:spPr>
          <a:xfrm>
            <a:off x="6097167" y="2649551"/>
            <a:ext cx="2796008" cy="1546193"/>
          </a:xfrm>
          <a:prstGeom prst="rect">
            <a:avLst/>
          </a:prstGeom>
          <a:noFill/>
        </p:spPr>
        <p:txBody>
          <a:bodyPr wrap="square" lIns="0" tIns="0" rIns="0" bIns="0" rtlCol="0">
            <a:spAutoFit/>
          </a:bodyPr>
          <a:lstStyle/>
          <a:p>
            <a:pPr>
              <a:lnSpc>
                <a:spcPts val="1400"/>
              </a:lnSpc>
              <a:spcAft>
                <a:spcPts val="900"/>
              </a:spcAft>
              <a:buClr>
                <a:srgbClr val="FF4B00"/>
              </a:buClr>
              <a:buSzPct val="100000"/>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conditions of use</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elevated levels of alkali oxides</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high to moderate chemical loads</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high mechanical and thermal loads</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unstable coating</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partial use of alternative fuel (AF)</a:t>
            </a:r>
          </a:p>
          <a:p>
            <a:pPr marL="162000" indent="-162000">
              <a:lnSpc>
                <a:spcPts val="1400"/>
              </a:lnSpc>
              <a:spcAft>
                <a:spcPts val="300"/>
              </a:spcAft>
              <a:buClr>
                <a:srgbClr val="FF4B00"/>
              </a:buClr>
              <a:buSzPct val="100000"/>
              <a:buFont typeface=".Lucida Grande UI Regular"/>
              <a:buChar cha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Рисунок 9">
            <a:extLst>
              <a:ext uri="{FF2B5EF4-FFF2-40B4-BE49-F238E27FC236}">
                <a16:creationId xmlns:a16="http://schemas.microsoft.com/office/drawing/2014/main" xmlns="" id="{94F6D99D-615C-B541-AD7B-04BC153B3580}"/>
              </a:ext>
            </a:extLst>
          </p:cNvPr>
          <p:cNvPicPr>
            <a:picLocks noChangeAspect="1"/>
          </p:cNvPicPr>
          <p:nvPr/>
        </p:nvPicPr>
        <p:blipFill>
          <a:blip r:embed="rId2"/>
          <a:srcRect/>
          <a:stretch/>
        </p:blipFill>
        <p:spPr>
          <a:xfrm>
            <a:off x="250825" y="1601710"/>
            <a:ext cx="2773363" cy="716393"/>
          </a:xfrm>
          <a:prstGeom prst="rect">
            <a:avLst/>
          </a:prstGeom>
        </p:spPr>
      </p:pic>
      <p:sp>
        <p:nvSpPr>
          <p:cNvPr id="11" name="TextBox 10">
            <a:extLst>
              <a:ext uri="{FF2B5EF4-FFF2-40B4-BE49-F238E27FC236}">
                <a16:creationId xmlns:a16="http://schemas.microsoft.com/office/drawing/2014/main" xmlns="" id="{79E62225-089D-AC4A-85FE-0DADAB7BCB21}"/>
              </a:ext>
            </a:extLst>
          </p:cNvPr>
          <p:cNvSpPr txBox="1"/>
          <p:nvPr/>
        </p:nvSpPr>
        <p:spPr>
          <a:xfrm>
            <a:off x="250825" y="2649551"/>
            <a:ext cx="2796008" cy="1328184"/>
          </a:xfrm>
          <a:prstGeom prst="rect">
            <a:avLst/>
          </a:prstGeom>
          <a:noFill/>
        </p:spPr>
        <p:txBody>
          <a:bodyPr wrap="square" lIns="0" tIns="0" rIns="0" bIns="0" rtlCol="0">
            <a:spAutoFit/>
          </a:bodyPr>
          <a:lstStyle/>
          <a:p>
            <a:pPr>
              <a:lnSpc>
                <a:spcPts val="1400"/>
              </a:lnSpc>
              <a:spcAft>
                <a:spcPts val="900"/>
              </a:spcAft>
              <a:buClr>
                <a:srgbClr val="FF4B00"/>
              </a:buClr>
              <a:buSzPct val="100000"/>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mixture specifics </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dead-burned magnesia Russian </a:t>
            </a:r>
            <a:r>
              <a:rPr lang="en-US" sz="1000" dirty="0" err="1">
                <a:latin typeface="Verdana" panose="020B0604030504040204" pitchFamily="34" charset="0"/>
                <a:ea typeface="Verdana" panose="020B0604030504040204" pitchFamily="34" charset="0"/>
                <a:cs typeface="Verdana" panose="020B0604030504040204" pitchFamily="34" charset="0"/>
              </a:rPr>
              <a:t>Magnezit</a:t>
            </a:r>
            <a:endParaRPr lang="en-US" sz="1000" dirty="0">
              <a:latin typeface="Verdana" panose="020B0604030504040204" pitchFamily="34" charset="0"/>
              <a:ea typeface="Verdana" panose="020B0604030504040204" pitchFamily="34" charset="0"/>
              <a:cs typeface="Verdana" panose="020B0604030504040204" pitchFamily="34" charset="0"/>
            </a:endParaRP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fused alumina-magnesium spinel</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may additionally contain chrome ore</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optimal levels of impurity oxides</a:t>
            </a:r>
          </a:p>
          <a:p>
            <a:pPr marL="162000" indent="-162000">
              <a:lnSpc>
                <a:spcPts val="1400"/>
              </a:lnSpc>
              <a:spcAft>
                <a:spcPts val="300"/>
              </a:spcAft>
              <a:buClr>
                <a:srgbClr val="FF4B00"/>
              </a:buClr>
              <a:buSzPct val="100000"/>
              <a:buFont typeface=".Lucida Grande UI Regular"/>
              <a:buChar cha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3" name="Footer Placeholder 4">
            <a:extLst>
              <a:ext uri="{FF2B5EF4-FFF2-40B4-BE49-F238E27FC236}">
                <a16:creationId xmlns:a16="http://schemas.microsoft.com/office/drawing/2014/main" xmlns="" id="{D432567E-0646-3545-9A31-4D80E55E0AF4}"/>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14" name="TextBox 13">
            <a:hlinkClick r:id="rId3" action="ppaction://hlinksldjump"/>
            <a:extLst>
              <a:ext uri="{FF2B5EF4-FFF2-40B4-BE49-F238E27FC236}">
                <a16:creationId xmlns:a16="http://schemas.microsoft.com/office/drawing/2014/main" xmlns="" id="{AA1C87EF-1D5A-8A49-AD42-65608394AB6C}"/>
              </a:ext>
            </a:extLst>
          </p:cNvPr>
          <p:cNvSpPr txBox="1"/>
          <p:nvPr/>
        </p:nvSpPr>
        <p:spPr>
          <a:xfrm>
            <a:off x="227036" y="174514"/>
            <a:ext cx="2797152"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2.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what we offer</a:t>
            </a:r>
          </a:p>
        </p:txBody>
      </p:sp>
      <p:sp>
        <p:nvSpPr>
          <p:cNvPr id="15" name="TextBox 14">
            <a:extLst>
              <a:ext uri="{FF2B5EF4-FFF2-40B4-BE49-F238E27FC236}">
                <a16:creationId xmlns:a16="http://schemas.microsoft.com/office/drawing/2014/main" xmlns="" id="{2979A7F7-BA6F-D643-9B88-E4AF166382F6}"/>
              </a:ext>
            </a:extLst>
          </p:cNvPr>
          <p:cNvSpPr txBox="1"/>
          <p:nvPr/>
        </p:nvSpPr>
        <p:spPr>
          <a:xfrm>
            <a:off x="3167063" y="174514"/>
            <a:ext cx="4244975" cy="269304"/>
          </a:xfrm>
          <a:prstGeom prst="rect">
            <a:avLst/>
          </a:prstGeom>
          <a:noFill/>
        </p:spPr>
        <p:txBody>
          <a:bodyPr wrap="square" lIns="0" tIns="0" rIns="0" bIns="0" rtlCol="0">
            <a:spAutoFit/>
          </a:bodyPr>
          <a:lstStyle/>
          <a:p>
            <a:r>
              <a:rPr lang="en-US" sz="1750" dirty="0">
                <a:solidFill>
                  <a:schemeClr val="tx1">
                    <a:alpha val="30000"/>
                  </a:schemeClr>
                </a:solidFill>
                <a:latin typeface="Verdana" panose="020B0604030504040204" pitchFamily="34" charset="0"/>
                <a:ea typeface="Verdana" panose="020B0604030504040204" pitchFamily="34" charset="0"/>
                <a:cs typeface="Verdana" panose="020B0604030504040204" pitchFamily="34" charset="0"/>
              </a:rPr>
              <a:t>innovative products </a:t>
            </a:r>
          </a:p>
        </p:txBody>
      </p:sp>
    </p:spTree>
    <p:extLst>
      <p:ext uri="{BB962C8B-B14F-4D97-AF65-F5344CB8AC3E}">
        <p14:creationId xmlns:p14="http://schemas.microsoft.com/office/powerpoint/2010/main" val="1437412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46F52AE-75CC-6241-B0D0-1570D7EB1AA7}"/>
              </a:ext>
            </a:extLst>
          </p:cNvPr>
          <p:cNvSpPr txBox="1"/>
          <p:nvPr/>
        </p:nvSpPr>
        <p:spPr>
          <a:xfrm>
            <a:off x="3167063" y="697982"/>
            <a:ext cx="3892643" cy="410497"/>
          </a:xfrm>
          <a:prstGeom prst="rect">
            <a:avLst/>
          </a:prstGeom>
          <a:noFill/>
        </p:spPr>
        <p:txBody>
          <a:bodyPr wrap="square" lIns="0" tIns="0" rIns="0" bIns="0" rtlCol="0">
            <a:spAutoFit/>
          </a:bodyPr>
          <a:lstStyle/>
          <a:p>
            <a:pPr>
              <a:lnSpc>
                <a:spcPts val="1100"/>
              </a:lnSpc>
              <a:spcAft>
                <a:spcPts val="600"/>
              </a:spcAft>
            </a:pPr>
            <a:r>
              <a:rPr lang="en-US" sz="850" dirty="0">
                <a:solidFill>
                  <a:srgbClr val="FF4B00"/>
                </a:solidFill>
                <a:latin typeface="Verdana" panose="020B0604030504040204" pitchFamily="34" charset="0"/>
                <a:ea typeface="Verdana" panose="020B0604030504040204" pitchFamily="34" charset="0"/>
                <a:cs typeface="Verdana" panose="020B0604030504040204" pitchFamily="34" charset="0"/>
              </a:rPr>
              <a:t>Fired magnesia-spinel products with high resistance to thermal, mechanical and chemical loads</a:t>
            </a:r>
            <a:br>
              <a:rPr lang="en-US" sz="850" dirty="0">
                <a:solidFill>
                  <a:srgbClr val="FF4B00"/>
                </a:solidFill>
                <a:latin typeface="Verdana" panose="020B0604030504040204" pitchFamily="34" charset="0"/>
                <a:ea typeface="Verdana" panose="020B0604030504040204" pitchFamily="34" charset="0"/>
                <a:cs typeface="Verdana" panose="020B0604030504040204" pitchFamily="34" charset="0"/>
              </a:rPr>
            </a:br>
            <a:r>
              <a:rPr lang="en-US" sz="850" dirty="0">
                <a:latin typeface="Verdana" panose="020B0604030504040204" pitchFamily="34" charset="0"/>
                <a:ea typeface="Verdana" panose="020B0604030504040204" pitchFamily="34" charset="0"/>
                <a:cs typeface="Verdana" panose="020B0604030504040204" pitchFamily="34" charset="0"/>
              </a:rPr>
              <a:t>Intended for dry and wet kilns and can be used in severe conditions</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Таблица 8">
            <a:extLst>
              <a:ext uri="{FF2B5EF4-FFF2-40B4-BE49-F238E27FC236}">
                <a16:creationId xmlns:a16="http://schemas.microsoft.com/office/drawing/2014/main" xmlns="" id="{31FE31CC-FC90-9745-81B7-46FD27798824}"/>
              </a:ext>
            </a:extLst>
          </p:cNvPr>
          <p:cNvGraphicFramePr>
            <a:graphicFrameLocks noGrp="1"/>
          </p:cNvGraphicFramePr>
          <p:nvPr>
            <p:extLst>
              <p:ext uri="{D42A27DB-BD31-4B8C-83A1-F6EECF244321}">
                <p14:modId xmlns:p14="http://schemas.microsoft.com/office/powerpoint/2010/main" val="2829411052"/>
              </p:ext>
            </p:extLst>
          </p:nvPr>
        </p:nvGraphicFramePr>
        <p:xfrm>
          <a:off x="250824" y="1344831"/>
          <a:ext cx="8416659" cy="3086100"/>
        </p:xfrm>
        <a:graphic>
          <a:graphicData uri="http://schemas.openxmlformats.org/drawingml/2006/table">
            <a:tbl>
              <a:tblPr firstRow="1">
                <a:tableStyleId>{5C22544A-7EE6-4342-B048-85BDC9FD1C3A}</a:tableStyleId>
              </a:tblPr>
              <a:tblGrid>
                <a:gridCol w="2904500">
                  <a:extLst>
                    <a:ext uri="{9D8B030D-6E8A-4147-A177-3AD203B41FA5}">
                      <a16:colId xmlns:a16="http://schemas.microsoft.com/office/drawing/2014/main" xmlns="" val="2962949609"/>
                    </a:ext>
                  </a:extLst>
                </a:gridCol>
                <a:gridCol w="1133341">
                  <a:extLst>
                    <a:ext uri="{9D8B030D-6E8A-4147-A177-3AD203B41FA5}">
                      <a16:colId xmlns:a16="http://schemas.microsoft.com/office/drawing/2014/main" xmlns="" val="3534147642"/>
                    </a:ext>
                  </a:extLst>
                </a:gridCol>
                <a:gridCol w="1094704">
                  <a:extLst>
                    <a:ext uri="{9D8B030D-6E8A-4147-A177-3AD203B41FA5}">
                      <a16:colId xmlns:a16="http://schemas.microsoft.com/office/drawing/2014/main" xmlns="" val="2792335257"/>
                    </a:ext>
                  </a:extLst>
                </a:gridCol>
                <a:gridCol w="1043189">
                  <a:extLst>
                    <a:ext uri="{9D8B030D-6E8A-4147-A177-3AD203B41FA5}">
                      <a16:colId xmlns:a16="http://schemas.microsoft.com/office/drawing/2014/main" xmlns="" val="951181429"/>
                    </a:ext>
                  </a:extLst>
                </a:gridCol>
                <a:gridCol w="1120462">
                  <a:extLst>
                    <a:ext uri="{9D8B030D-6E8A-4147-A177-3AD203B41FA5}">
                      <a16:colId xmlns:a16="http://schemas.microsoft.com/office/drawing/2014/main" xmlns="" val="697840362"/>
                    </a:ext>
                  </a:extLst>
                </a:gridCol>
                <a:gridCol w="1120463">
                  <a:extLst>
                    <a:ext uri="{9D8B030D-6E8A-4147-A177-3AD203B41FA5}">
                      <a16:colId xmlns:a16="http://schemas.microsoft.com/office/drawing/2014/main" xmlns="" val="717728188"/>
                    </a:ext>
                  </a:extLst>
                </a:gridCol>
              </a:tblGrid>
              <a:tr h="192221">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Physical properties and chemical analysis </a:t>
                      </a:r>
                      <a:endPar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RMAG-</a:t>
                      </a:r>
                      <a:r>
                        <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Н1</a:t>
                      </a: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RMAG-</a:t>
                      </a:r>
                      <a:r>
                        <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Н11</a:t>
                      </a: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RMAG-H1C</a:t>
                      </a:r>
                      <a:endPar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RMAG-</a:t>
                      </a:r>
                      <a:r>
                        <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Н2</a:t>
                      </a: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RMAG-H</a:t>
                      </a:r>
                      <a:r>
                        <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2С</a:t>
                      </a: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extLst>
                  <a:ext uri="{0D108BD9-81ED-4DB2-BD59-A6C34878D82A}">
                    <a16:rowId xmlns:a16="http://schemas.microsoft.com/office/drawing/2014/main" xmlns="" val="2269823519"/>
                  </a:ext>
                </a:extLst>
              </a:tr>
              <a:tr h="165947">
                <a:tc>
                  <a:txBody>
                    <a:bodyPr/>
                    <a:lstStyle/>
                    <a:p>
                      <a:r>
                        <a:rPr lang="en-US" sz="900" dirty="0">
                          <a:effectLst/>
                          <a:latin typeface="Verdana" panose="020B0604030504040204" pitchFamily="34" charset="0"/>
                          <a:ea typeface="Verdana" panose="020B0604030504040204" pitchFamily="34" charset="0"/>
                          <a:cs typeface="Verdana" panose="020B0604030504040204" pitchFamily="34" charset="0"/>
                        </a:rPr>
                        <a:t>Content</a:t>
                      </a:r>
                      <a:r>
                        <a:rPr lang="ru-RU" sz="900" dirty="0">
                          <a:effectLst/>
                          <a:latin typeface="Verdana" panose="020B0604030504040204" pitchFamily="34" charset="0"/>
                          <a:ea typeface="Verdana" panose="020B0604030504040204" pitchFamily="34" charset="0"/>
                          <a:cs typeface="Verdana" panose="020B0604030504040204" pitchFamily="34" charset="0"/>
                        </a:rPr>
                        <a:t>, %</a:t>
                      </a:r>
                    </a:p>
                  </a:txBody>
                  <a:tcPr marL="38100" marR="38100" marT="0" marB="381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8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80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8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8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8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87063893"/>
                  </a:ext>
                </a:extLst>
              </a:tr>
              <a:tr h="148335">
                <a:tc>
                  <a:txBody>
                    <a:bodyPr/>
                    <a:lstStyle/>
                    <a:p>
                      <a:r>
                        <a:rPr lang="en-US" sz="900">
                          <a:effectLst/>
                          <a:latin typeface="Verdana" panose="020B0604030504040204" pitchFamily="34" charset="0"/>
                          <a:ea typeface="Verdana" panose="020B0604030504040204" pitchFamily="34" charset="0"/>
                          <a:cs typeface="Verdana" panose="020B0604030504040204" pitchFamily="34" charset="0"/>
                        </a:rPr>
                        <a:t>MgO </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85</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89</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86</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84</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86</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317633322"/>
                  </a:ext>
                </a:extLst>
              </a:tr>
              <a:tr h="147626">
                <a:tc>
                  <a:txBody>
                    <a:bodyPr/>
                    <a:lstStyle/>
                    <a:p>
                      <a:r>
                        <a:rPr lang="en-US" sz="900" dirty="0">
                          <a:effectLst/>
                          <a:latin typeface="Verdana" panose="020B0604030504040204" pitchFamily="34" charset="0"/>
                          <a:ea typeface="Verdana" panose="020B0604030504040204" pitchFamily="34" charset="0"/>
                          <a:cs typeface="Verdana" panose="020B0604030504040204" pitchFamily="34" charset="0"/>
                        </a:rPr>
                        <a:t>Al</a:t>
                      </a:r>
                      <a:r>
                        <a:rPr lang="en-US" sz="90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900" dirty="0">
                          <a:effectLst/>
                          <a:latin typeface="Verdana" panose="020B0604030504040204" pitchFamily="34" charset="0"/>
                          <a:ea typeface="Verdana" panose="020B0604030504040204" pitchFamily="34" charset="0"/>
                          <a:cs typeface="Verdana" panose="020B0604030504040204" pitchFamily="34" charset="0"/>
                        </a:rPr>
                        <a:t>O</a:t>
                      </a:r>
                      <a:r>
                        <a:rPr lang="en-US" sz="900" baseline="-25000" dirty="0">
                          <a:effectLst/>
                          <a:latin typeface="Verdana" panose="020B0604030504040204" pitchFamily="34" charset="0"/>
                          <a:ea typeface="Verdana" panose="020B0604030504040204" pitchFamily="34" charset="0"/>
                          <a:cs typeface="Verdana" panose="020B0604030504040204" pitchFamily="34" charset="0"/>
                        </a:rPr>
                        <a:t>3</a:t>
                      </a:r>
                      <a:endParaRPr lang="en-US" sz="90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12</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7</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7</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7</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12</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effectLst/>
                          <a:latin typeface="Verdana" panose="020B0604030504040204" pitchFamily="34" charset="0"/>
                          <a:ea typeface="Verdana" panose="020B0604030504040204" pitchFamily="34" charset="0"/>
                          <a:cs typeface="Verdana" panose="020B0604030504040204" pitchFamily="34" charset="0"/>
                        </a:rPr>
                        <a:t>6.</a:t>
                      </a:r>
                      <a:r>
                        <a:rPr lang="ru-RU" sz="8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29770457"/>
                  </a:ext>
                </a:extLst>
              </a:tr>
              <a:tr h="139829">
                <a:tc>
                  <a:txBody>
                    <a:bodyPr/>
                    <a:lstStyle/>
                    <a:p>
                      <a:r>
                        <a:rPr lang="en-US" sz="900">
                          <a:effectLst/>
                          <a:latin typeface="Verdana" panose="020B0604030504040204" pitchFamily="34" charset="0"/>
                          <a:ea typeface="Verdana" panose="020B0604030504040204" pitchFamily="34" charset="0"/>
                          <a:cs typeface="Verdana" panose="020B0604030504040204" pitchFamily="34" charset="0"/>
                        </a:rPr>
                        <a:t>SiO</a:t>
                      </a:r>
                      <a:r>
                        <a:rPr lang="en-US" sz="900" baseline="-25000">
                          <a:effectLst/>
                          <a:latin typeface="Verdana" panose="020B0604030504040204" pitchFamily="34" charset="0"/>
                          <a:ea typeface="Verdana" panose="020B0604030504040204" pitchFamily="34" charset="0"/>
                          <a:cs typeface="Verdana" panose="020B0604030504040204" pitchFamily="34" charset="0"/>
                        </a:rPr>
                        <a:t>2</a:t>
                      </a:r>
                      <a:r>
                        <a:rPr lang="en-US" sz="900">
                          <a:effectLst/>
                          <a:latin typeface="Verdana" panose="020B0604030504040204" pitchFamily="34" charset="0"/>
                          <a:ea typeface="Verdana" panose="020B0604030504040204" pitchFamily="34" charset="0"/>
                          <a:cs typeface="Verdana" panose="020B0604030504040204" pitchFamily="34" charset="0"/>
                        </a:rPr>
                        <a:t> </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0</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7</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0</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7</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effectLst/>
                          <a:latin typeface="Verdana" panose="020B0604030504040204" pitchFamily="34" charset="0"/>
                          <a:ea typeface="Verdana" panose="020B0604030504040204" pitchFamily="34" charset="0"/>
                          <a:cs typeface="Verdana" panose="020B0604030504040204" pitchFamily="34" charset="0"/>
                        </a:rPr>
                        <a:t>0.8</a:t>
                      </a:r>
                      <a:endParaRPr lang="ru-RU" sz="80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0</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8</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effectLst/>
                          <a:latin typeface="Verdana" panose="020B0604030504040204" pitchFamily="34" charset="0"/>
                          <a:ea typeface="Verdana" panose="020B0604030504040204" pitchFamily="34" charset="0"/>
                          <a:cs typeface="Verdana" panose="020B0604030504040204" pitchFamily="34" charset="0"/>
                        </a:rPr>
                        <a:t>1.0</a:t>
                      </a:r>
                      <a:endParaRPr lang="ru-RU" sz="80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19902946"/>
                  </a:ext>
                </a:extLst>
              </a:tr>
              <a:tr h="117855">
                <a:tc>
                  <a:txBody>
                    <a:bodyPr/>
                    <a:lstStyle/>
                    <a:p>
                      <a:r>
                        <a:rPr lang="en-US" sz="900">
                          <a:effectLst/>
                          <a:latin typeface="Verdana" panose="020B0604030504040204" pitchFamily="34" charset="0"/>
                          <a:ea typeface="Verdana" panose="020B0604030504040204" pitchFamily="34" charset="0"/>
                          <a:cs typeface="Verdana" panose="020B0604030504040204" pitchFamily="34" charset="0"/>
                        </a:rPr>
                        <a:t>CaO </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4</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4</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4</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21607199"/>
                  </a:ext>
                </a:extLst>
              </a:tr>
              <a:tr h="0">
                <a:tc>
                  <a:txBody>
                    <a:bodyPr/>
                    <a:lstStyle/>
                    <a:p>
                      <a:r>
                        <a:rPr lang="en-US" sz="900">
                          <a:effectLst/>
                          <a:latin typeface="Verdana" panose="020B0604030504040204" pitchFamily="34" charset="0"/>
                          <a:ea typeface="Verdana" panose="020B0604030504040204" pitchFamily="34" charset="0"/>
                          <a:cs typeface="Verdana" panose="020B0604030504040204" pitchFamily="34" charset="0"/>
                        </a:rPr>
                        <a:t>Fe</a:t>
                      </a:r>
                      <a:r>
                        <a:rPr lang="en-US" sz="900" baseline="-25000">
                          <a:effectLst/>
                          <a:latin typeface="Verdana" panose="020B0604030504040204" pitchFamily="34" charset="0"/>
                          <a:ea typeface="Verdana" panose="020B0604030504040204" pitchFamily="34" charset="0"/>
                          <a:cs typeface="Verdana" panose="020B0604030504040204" pitchFamily="34" charset="0"/>
                        </a:rPr>
                        <a:t>2</a:t>
                      </a:r>
                      <a:r>
                        <a:rPr lang="en-US" sz="900">
                          <a:effectLst/>
                          <a:latin typeface="Verdana" panose="020B0604030504040204" pitchFamily="34" charset="0"/>
                          <a:ea typeface="Verdana" panose="020B0604030504040204" pitchFamily="34" charset="0"/>
                          <a:cs typeface="Verdana" panose="020B0604030504040204" pitchFamily="34" charset="0"/>
                        </a:rPr>
                        <a:t>O</a:t>
                      </a:r>
                      <a:r>
                        <a:rPr lang="en-US" sz="900" baseline="-25000">
                          <a:effectLst/>
                          <a:latin typeface="Verdana" panose="020B0604030504040204" pitchFamily="34" charset="0"/>
                          <a:ea typeface="Verdana" panose="020B0604030504040204" pitchFamily="34" charset="0"/>
                          <a:cs typeface="Verdana" panose="020B0604030504040204" pitchFamily="34" charset="0"/>
                        </a:rPr>
                        <a:t>3</a:t>
                      </a:r>
                      <a:endParaRPr lang="en-US" sz="900">
                        <a:effectLst/>
                        <a:latin typeface="Verdana" panose="020B0604030504040204" pitchFamily="34" charset="0"/>
                        <a:ea typeface="Verdana" panose="020B0604030504040204" pitchFamily="34" charset="0"/>
                        <a:cs typeface="Verdana" panose="020B0604030504040204" pitchFamily="34" charset="0"/>
                      </a:endParaRP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0</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9</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0</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9</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2</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effectLst/>
                          <a:latin typeface="Verdana" panose="020B0604030504040204" pitchFamily="34" charset="0"/>
                          <a:ea typeface="Verdana" panose="020B0604030504040204" pitchFamily="34" charset="0"/>
                          <a:cs typeface="Verdana" panose="020B0604030504040204" pitchFamily="34" charset="0"/>
                        </a:rPr>
                        <a:t>3.0</a:t>
                      </a:r>
                      <a:endParaRPr lang="ru-RU" sz="80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595191612"/>
                  </a:ext>
                </a:extLst>
              </a:tr>
              <a:tr h="0">
                <a:tc>
                  <a:txBody>
                    <a:bodyPr/>
                    <a:lstStyle/>
                    <a:p>
                      <a:r>
                        <a:rPr lang="en-US" sz="900">
                          <a:effectLst/>
                          <a:latin typeface="Verdana" panose="020B0604030504040204" pitchFamily="34" charset="0"/>
                          <a:ea typeface="Verdana" panose="020B0604030504040204" pitchFamily="34" charset="0"/>
                          <a:cs typeface="Verdana" panose="020B0604030504040204" pitchFamily="34" charset="0"/>
                        </a:rPr>
                        <a:t>ZrO</a:t>
                      </a:r>
                      <a:r>
                        <a:rPr lang="en-US" sz="900" baseline="-25000">
                          <a:effectLst/>
                          <a:latin typeface="Verdana" panose="020B0604030504040204" pitchFamily="34" charset="0"/>
                          <a:ea typeface="Verdana" panose="020B0604030504040204" pitchFamily="34" charset="0"/>
                          <a:cs typeface="Verdana" panose="020B0604030504040204" pitchFamily="34" charset="0"/>
                        </a:rPr>
                        <a:t>2</a:t>
                      </a:r>
                      <a:r>
                        <a:rPr lang="en-US" sz="900">
                          <a:effectLst/>
                          <a:latin typeface="Verdana" panose="020B0604030504040204" pitchFamily="34" charset="0"/>
                          <a:ea typeface="Verdana" panose="020B0604030504040204" pitchFamily="34" charset="0"/>
                          <a:cs typeface="Verdana" panose="020B0604030504040204" pitchFamily="34" charset="0"/>
                        </a:rPr>
                        <a:t> </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2</a:t>
                      </a:r>
                      <a:r>
                        <a:rPr lang="en-US" sz="800" dirty="0">
                          <a:effectLst/>
                          <a:latin typeface="Verdana" panose="020B0604030504040204" pitchFamily="34" charset="0"/>
                          <a:ea typeface="Verdana" panose="020B0604030504040204" pitchFamily="34" charset="0"/>
                          <a:cs typeface="Verdana" panose="020B0604030504040204" pitchFamily="34" charset="0"/>
                        </a:rPr>
                        <a:t>.1</a:t>
                      </a:r>
                      <a:endParaRPr lang="ru-RU" sz="80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effectLst/>
                          <a:latin typeface="Verdana" panose="020B0604030504040204" pitchFamily="34" charset="0"/>
                          <a:ea typeface="Verdana" panose="020B0604030504040204" pitchFamily="34" charset="0"/>
                          <a:cs typeface="Verdana" panose="020B0604030504040204" pitchFamily="34" charset="0"/>
                        </a:rPr>
                        <a:t>2.4</a:t>
                      </a:r>
                      <a:endParaRPr lang="ru-RU" sz="80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752821726"/>
                  </a:ext>
                </a:extLst>
              </a:tr>
              <a:tr h="129906">
                <a:tc>
                  <a:txBody>
                    <a:bodyPr/>
                    <a:lstStyle/>
                    <a:p>
                      <a:r>
                        <a:rPr lang="en-US" sz="900" dirty="0">
                          <a:effectLst/>
                          <a:latin typeface="Verdana" panose="020B0604030504040204" pitchFamily="34" charset="0"/>
                          <a:ea typeface="Verdana" panose="020B0604030504040204" pitchFamily="34" charset="0"/>
                          <a:cs typeface="Verdana" panose="020B0604030504040204" pitchFamily="34" charset="0"/>
                        </a:rPr>
                        <a:t>Open porosity</a:t>
                      </a:r>
                      <a:r>
                        <a:rPr lang="ru-RU" sz="900" dirty="0">
                          <a:effectLst/>
                          <a:latin typeface="Verdana" panose="020B0604030504040204" pitchFamily="34" charset="0"/>
                          <a:ea typeface="Verdana" panose="020B0604030504040204" pitchFamily="34" charset="0"/>
                          <a:cs typeface="Verdana" panose="020B0604030504040204" pitchFamily="34" charset="0"/>
                        </a:rPr>
                        <a:t>, %</a:t>
                      </a:r>
                    </a:p>
                  </a:txBody>
                  <a:tcPr marL="38100" marR="38100" marT="0" marB="38100" anchor="ctr">
                    <a:lnL w="12700" cmpd="sng">
                      <a:noFill/>
                    </a:lnL>
                    <a:lnR w="12700" cmpd="sng">
                      <a:noFill/>
                    </a:lnR>
                    <a:lnT w="285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16</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285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16</a:t>
                      </a:r>
                      <a:r>
                        <a:rPr lang="en-US" sz="800" dirty="0">
                          <a:effectLst/>
                          <a:latin typeface="Verdana" panose="020B0604030504040204" pitchFamily="34" charset="0"/>
                          <a:ea typeface="Verdana" panose="020B0604030504040204" pitchFamily="34" charset="0"/>
                          <a:cs typeface="Verdana" panose="020B0604030504040204" pitchFamily="34" charset="0"/>
                        </a:rPr>
                        <a:t>.</a:t>
                      </a:r>
                      <a:r>
                        <a:rPr lang="ru-RU" sz="8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285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a:t>
                      </a:r>
                      <a:r>
                        <a:rPr lang="en-US" sz="800" dirty="0">
                          <a:effectLst/>
                          <a:latin typeface="Verdana" panose="020B0604030504040204" pitchFamily="34" charset="0"/>
                          <a:ea typeface="Verdana" panose="020B0604030504040204" pitchFamily="34" charset="0"/>
                          <a:cs typeface="Verdana" panose="020B0604030504040204" pitchFamily="34" charset="0"/>
                        </a:rPr>
                        <a:t>6</a:t>
                      </a:r>
                      <a:endParaRPr lang="ru-RU" sz="80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L w="12700" cmpd="sng">
                      <a:noFill/>
                    </a:lnL>
                    <a:lnR w="12700" cmpd="sng">
                      <a:noFill/>
                    </a:lnR>
                    <a:lnT w="285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16</a:t>
                      </a:r>
                    </a:p>
                  </a:txBody>
                  <a:tcPr marL="38100" marR="38100" marT="38100" marB="38100" anchor="ctr">
                    <a:lnL w="12700" cmpd="sng">
                      <a:noFill/>
                    </a:lnL>
                    <a:lnR w="12700" cmpd="sng">
                      <a:noFill/>
                    </a:lnR>
                    <a:lnT w="285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16</a:t>
                      </a:r>
                    </a:p>
                  </a:txBody>
                  <a:tcPr marL="38100" marR="38100" marT="38100" marB="38100" anchor="ctr">
                    <a:lnL w="12700" cmpd="sng">
                      <a:noFill/>
                    </a:lnL>
                    <a:lnR w="12700" cmpd="sng">
                      <a:noFill/>
                    </a:lnR>
                    <a:lnT w="28575"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1417671"/>
                  </a:ext>
                </a:extLst>
              </a:tr>
              <a:tr h="115020">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С</a:t>
                      </a:r>
                      <a:r>
                        <a:rPr lang="en-US" sz="900" dirty="0">
                          <a:effectLst/>
                          <a:latin typeface="Verdana" panose="020B0604030504040204" pitchFamily="34" charset="0"/>
                          <a:ea typeface="Verdana" panose="020B0604030504040204" pitchFamily="34" charset="0"/>
                          <a:cs typeface="Verdana" panose="020B0604030504040204" pitchFamily="34" charset="0"/>
                        </a:rPr>
                        <a:t>rushing strength</a:t>
                      </a:r>
                      <a:r>
                        <a:rPr lang="ru-RU" sz="900" dirty="0">
                          <a:effectLst/>
                          <a:latin typeface="Verdana" panose="020B0604030504040204" pitchFamily="34" charset="0"/>
                          <a:ea typeface="Verdana" panose="020B0604030504040204" pitchFamily="34" charset="0"/>
                          <a:cs typeface="Verdana" panose="020B0604030504040204" pitchFamily="34" charset="0"/>
                        </a:rPr>
                        <a:t>, </a:t>
                      </a:r>
                      <a:r>
                        <a:rPr lang="en-US" sz="900" dirty="0">
                          <a:effectLst/>
                          <a:latin typeface="Verdana" panose="020B0604030504040204" pitchFamily="34" charset="0"/>
                          <a:ea typeface="Verdana" panose="020B0604030504040204" pitchFamily="34" charset="0"/>
                          <a:cs typeface="Verdana" panose="020B0604030504040204" pitchFamily="34" charset="0"/>
                        </a:rPr>
                        <a:t>N/mm</a:t>
                      </a:r>
                      <a:r>
                        <a:rPr lang="en-US" sz="900" baseline="30000" dirty="0">
                          <a:effectLst/>
                          <a:latin typeface="Verdana" panose="020B0604030504040204" pitchFamily="34" charset="0"/>
                          <a:ea typeface="Verdana" panose="020B0604030504040204" pitchFamily="34" charset="0"/>
                          <a:cs typeface="Verdana" panose="020B0604030504040204" pitchFamily="34" charset="0"/>
                        </a:rPr>
                        <a:t>3</a:t>
                      </a:r>
                      <a:endParaRPr lang="ru-RU" sz="900" baseline="3000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65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65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effectLst/>
                          <a:latin typeface="Verdana" panose="020B0604030504040204" pitchFamily="34" charset="0"/>
                          <a:ea typeface="Verdana" panose="020B0604030504040204" pitchFamily="34" charset="0"/>
                          <a:cs typeface="Verdana" panose="020B0604030504040204" pitchFamily="34" charset="0"/>
                        </a:rPr>
                        <a:t>60</a:t>
                      </a:r>
                      <a:endParaRPr lang="ru-RU" sz="80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60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60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799504243"/>
                  </a:ext>
                </a:extLst>
              </a:tr>
              <a:tr h="147152">
                <a:tc>
                  <a:txBody>
                    <a:bodyPr/>
                    <a:lstStyle/>
                    <a:p>
                      <a:r>
                        <a:rPr lang="en-US" sz="900" dirty="0">
                          <a:effectLst/>
                          <a:latin typeface="Verdana" panose="020B0604030504040204" pitchFamily="34" charset="0"/>
                          <a:ea typeface="Verdana" panose="020B0604030504040204" pitchFamily="34" charset="0"/>
                          <a:cs typeface="Verdana" panose="020B0604030504040204" pitchFamily="34" charset="0"/>
                        </a:rPr>
                        <a:t>Refractoriness under load</a:t>
                      </a:r>
                      <a:r>
                        <a:rPr lang="ru-RU" sz="900" dirty="0">
                          <a:effectLst/>
                          <a:latin typeface="Verdana" panose="020B0604030504040204" pitchFamily="34" charset="0"/>
                          <a:ea typeface="Verdana" panose="020B0604030504040204" pitchFamily="34" charset="0"/>
                          <a:cs typeface="Verdana" panose="020B0604030504040204" pitchFamily="34" charset="0"/>
                        </a:rPr>
                        <a:t>,</a:t>
                      </a:r>
                      <a:br>
                        <a:rPr lang="ru-RU" sz="900" dirty="0">
                          <a:effectLst/>
                          <a:latin typeface="Verdana" panose="020B0604030504040204" pitchFamily="34" charset="0"/>
                          <a:ea typeface="Verdana" panose="020B0604030504040204" pitchFamily="34" charset="0"/>
                          <a:cs typeface="Verdana" panose="020B0604030504040204" pitchFamily="34" charset="0"/>
                        </a:rPr>
                      </a:br>
                      <a:r>
                        <a:rPr lang="ru-RU" sz="900" dirty="0">
                          <a:effectLst/>
                          <a:latin typeface="Verdana" panose="020B0604030504040204" pitchFamily="34" charset="0"/>
                          <a:ea typeface="Verdana" panose="020B0604030504040204" pitchFamily="34" charset="0"/>
                          <a:cs typeface="Verdana" panose="020B0604030504040204" pitchFamily="34" charset="0"/>
                        </a:rPr>
                        <a:t>°С (</a:t>
                      </a:r>
                      <a:r>
                        <a:rPr lang="en-US" sz="900" dirty="0">
                          <a:effectLst/>
                          <a:latin typeface="Verdana" panose="020B0604030504040204" pitchFamily="34" charset="0"/>
                          <a:ea typeface="Verdana" panose="020B0604030504040204" pitchFamily="34" charset="0"/>
                          <a:cs typeface="Verdana" panose="020B0604030504040204" pitchFamily="34" charset="0"/>
                        </a:rPr>
                        <a:t>ISO</a:t>
                      </a:r>
                      <a:r>
                        <a:rPr lang="ru-RU" sz="900" dirty="0">
                          <a:effectLst/>
                          <a:latin typeface="Verdana" panose="020B0604030504040204" pitchFamily="34" charset="0"/>
                          <a:ea typeface="Verdana" panose="020B0604030504040204" pitchFamily="34" charset="0"/>
                          <a:cs typeface="Verdana" panose="020B0604030504040204" pitchFamily="34" charset="0"/>
                        </a:rPr>
                        <a:t> 1893-89 </a:t>
                      </a:r>
                      <a:r>
                        <a:rPr lang="en-US" sz="900" dirty="0">
                          <a:effectLst/>
                          <a:latin typeface="Verdana" panose="020B0604030504040204" pitchFamily="34" charset="0"/>
                          <a:ea typeface="Verdana" panose="020B0604030504040204" pitchFamily="34" charset="0"/>
                          <a:cs typeface="Verdana" panose="020B0604030504040204" pitchFamily="34" charset="0"/>
                        </a:rPr>
                        <a:t>in</a:t>
                      </a:r>
                      <a:r>
                        <a:rPr lang="ru-RU" sz="900" dirty="0">
                          <a:effectLst/>
                          <a:latin typeface="Verdana" panose="020B0604030504040204" pitchFamily="34" charset="0"/>
                          <a:ea typeface="Verdana" panose="020B0604030504040204" pitchFamily="34" charset="0"/>
                          <a:cs typeface="Verdana" panose="020B0604030504040204" pitchFamily="34" charset="0"/>
                        </a:rPr>
                        <a:t> Т</a:t>
                      </a:r>
                      <a:r>
                        <a:rPr lang="ru-RU" sz="900" baseline="-25000" dirty="0">
                          <a:effectLst/>
                          <a:latin typeface="Verdana" panose="020B0604030504040204" pitchFamily="34" charset="0"/>
                          <a:ea typeface="Verdana" panose="020B0604030504040204" pitchFamily="34" charset="0"/>
                          <a:cs typeface="Verdana" panose="020B0604030504040204" pitchFamily="34" charset="0"/>
                        </a:rPr>
                        <a:t>05</a:t>
                      </a:r>
                      <a:r>
                        <a:rPr lang="ru-RU" sz="900" dirty="0">
                          <a:effectLst/>
                          <a:latin typeface="Verdana" panose="020B0604030504040204" pitchFamily="34" charset="0"/>
                          <a:ea typeface="Verdana" panose="020B0604030504040204" pitchFamily="34" charset="0"/>
                          <a:cs typeface="Verdana" panose="020B0604030504040204" pitchFamily="34" charset="0"/>
                        </a:rPr>
                        <a:t>)</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a:t>
                      </a:r>
                      <a:r>
                        <a:rPr lang="en-US" sz="800" dirty="0">
                          <a:effectLst/>
                          <a:latin typeface="Verdana" panose="020B0604030504040204" pitchFamily="34" charset="0"/>
                          <a:ea typeface="Verdana" panose="020B0604030504040204" pitchFamily="34" charset="0"/>
                          <a:cs typeface="Verdana" panose="020B0604030504040204" pitchFamily="34" charset="0"/>
                        </a:rPr>
                        <a:t> </a:t>
                      </a:r>
                      <a:r>
                        <a:rPr lang="ru-RU" sz="800" dirty="0">
                          <a:effectLst/>
                          <a:latin typeface="Verdana" panose="020B0604030504040204" pitchFamily="34" charset="0"/>
                          <a:ea typeface="Verdana" panose="020B0604030504040204" pitchFamily="34" charset="0"/>
                          <a:cs typeface="Verdana" panose="020B0604030504040204" pitchFamily="34" charset="0"/>
                        </a:rPr>
                        <a:t>690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a:t>
                      </a:r>
                      <a:r>
                        <a:rPr lang="en-US" sz="800" dirty="0">
                          <a:effectLst/>
                          <a:latin typeface="Verdana" panose="020B0604030504040204" pitchFamily="34" charset="0"/>
                          <a:ea typeface="Verdana" panose="020B0604030504040204" pitchFamily="34" charset="0"/>
                          <a:cs typeface="Verdana" panose="020B0604030504040204" pitchFamily="34" charset="0"/>
                        </a:rPr>
                        <a:t> </a:t>
                      </a:r>
                      <a:r>
                        <a:rPr lang="ru-RU" sz="800" dirty="0">
                          <a:effectLst/>
                          <a:latin typeface="Verdana" panose="020B0604030504040204" pitchFamily="34" charset="0"/>
                          <a:ea typeface="Verdana" panose="020B0604030504040204" pitchFamily="34" charset="0"/>
                          <a:cs typeface="Verdana" panose="020B0604030504040204" pitchFamily="34" charset="0"/>
                        </a:rPr>
                        <a:t>690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a:t>
                      </a:r>
                      <a:r>
                        <a:rPr lang="en-US" sz="800" dirty="0">
                          <a:effectLst/>
                          <a:latin typeface="Verdana" panose="020B0604030504040204" pitchFamily="34" charset="0"/>
                          <a:ea typeface="Verdana" panose="020B0604030504040204" pitchFamily="34" charset="0"/>
                          <a:cs typeface="Verdana" panose="020B0604030504040204" pitchFamily="34" charset="0"/>
                        </a:rPr>
                        <a:t> </a:t>
                      </a:r>
                      <a:r>
                        <a:rPr lang="ru-RU" sz="800" dirty="0">
                          <a:effectLst/>
                          <a:latin typeface="Verdana" panose="020B0604030504040204" pitchFamily="34" charset="0"/>
                          <a:ea typeface="Verdana" panose="020B0604030504040204" pitchFamily="34" charset="0"/>
                          <a:cs typeface="Verdana" panose="020B0604030504040204" pitchFamily="34" charset="0"/>
                        </a:rPr>
                        <a:t>6</a:t>
                      </a:r>
                      <a:r>
                        <a:rPr lang="en-US" sz="800" dirty="0">
                          <a:effectLst/>
                          <a:latin typeface="Verdana" panose="020B0604030504040204" pitchFamily="34" charset="0"/>
                          <a:ea typeface="Verdana" panose="020B0604030504040204" pitchFamily="34" charset="0"/>
                          <a:cs typeface="Verdana" panose="020B0604030504040204" pitchFamily="34" charset="0"/>
                        </a:rPr>
                        <a:t>8</a:t>
                      </a:r>
                      <a:r>
                        <a:rPr lang="ru-RU" sz="8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a:t>
                      </a:r>
                      <a:r>
                        <a:rPr lang="en-US" sz="800" dirty="0">
                          <a:effectLst/>
                          <a:latin typeface="Verdana" panose="020B0604030504040204" pitchFamily="34" charset="0"/>
                          <a:ea typeface="Verdana" panose="020B0604030504040204" pitchFamily="34" charset="0"/>
                          <a:cs typeface="Verdana" panose="020B0604030504040204" pitchFamily="34" charset="0"/>
                        </a:rPr>
                        <a:t> </a:t>
                      </a:r>
                      <a:r>
                        <a:rPr lang="ru-RU" sz="800" dirty="0">
                          <a:effectLst/>
                          <a:latin typeface="Verdana" panose="020B0604030504040204" pitchFamily="34" charset="0"/>
                          <a:ea typeface="Verdana" panose="020B0604030504040204" pitchFamily="34" charset="0"/>
                          <a:cs typeface="Verdana" panose="020B0604030504040204" pitchFamily="34" charset="0"/>
                        </a:rPr>
                        <a:t>680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a:t>
                      </a:r>
                      <a:r>
                        <a:rPr lang="en-US" sz="800" dirty="0">
                          <a:effectLst/>
                          <a:latin typeface="Verdana" panose="020B0604030504040204" pitchFamily="34" charset="0"/>
                          <a:ea typeface="Verdana" panose="020B0604030504040204" pitchFamily="34" charset="0"/>
                          <a:cs typeface="Verdana" panose="020B0604030504040204" pitchFamily="34" charset="0"/>
                        </a:rPr>
                        <a:t> </a:t>
                      </a:r>
                      <a:r>
                        <a:rPr lang="ru-RU" sz="800" dirty="0">
                          <a:effectLst/>
                          <a:latin typeface="Verdana" panose="020B0604030504040204" pitchFamily="34" charset="0"/>
                          <a:ea typeface="Verdana" panose="020B0604030504040204" pitchFamily="34" charset="0"/>
                          <a:cs typeface="Verdana" panose="020B0604030504040204" pitchFamily="34" charset="0"/>
                        </a:rPr>
                        <a:t>680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360274064"/>
                  </a:ext>
                </a:extLst>
              </a:tr>
              <a:tr h="196239">
                <a:tc>
                  <a:txBody>
                    <a:bodyPr/>
                    <a:lstStyle/>
                    <a:p>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Thermal shock resistance, air, number of </a:t>
                      </a:r>
                      <a:r>
                        <a:rPr lang="en-US" sz="900" b="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coolings</a:t>
                      </a:r>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GOST R 52542-2006, EN 993-11)</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100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80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effectLst/>
                          <a:latin typeface="Verdana" panose="020B0604030504040204" pitchFamily="34" charset="0"/>
                          <a:ea typeface="Verdana" panose="020B0604030504040204" pitchFamily="34" charset="0"/>
                          <a:cs typeface="Verdana" panose="020B0604030504040204" pitchFamily="34" charset="0"/>
                        </a:rPr>
                        <a:t>9</a:t>
                      </a:r>
                      <a:r>
                        <a:rPr lang="ru-RU" sz="8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100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80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719636748"/>
                  </a:ext>
                </a:extLst>
              </a:tr>
              <a:tr h="281466">
                <a:tc>
                  <a:txBody>
                    <a:bodyPr/>
                    <a:lstStyle/>
                    <a:p>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Thermal shock resistance, water, number of </a:t>
                      </a:r>
                      <a:r>
                        <a:rPr lang="en-US" sz="900" b="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coolings</a:t>
                      </a:r>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GOST 7875.0-2018, GOST 7875.1-2018)</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25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15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20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25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800" dirty="0">
                          <a:effectLst/>
                          <a:latin typeface="Verdana" panose="020B0604030504040204" pitchFamily="34" charset="0"/>
                          <a:ea typeface="Verdana" panose="020B0604030504040204" pitchFamily="34" charset="0"/>
                          <a:cs typeface="Verdana" panose="020B0604030504040204" pitchFamily="34" charset="0"/>
                        </a:rPr>
                        <a:t>20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635026296"/>
                  </a:ext>
                </a:extLst>
              </a:tr>
            </a:tbl>
          </a:graphicData>
        </a:graphic>
      </p:graphicFrame>
      <p:sp>
        <p:nvSpPr>
          <p:cNvPr id="6" name="TextBox 5">
            <a:extLst>
              <a:ext uri="{FF2B5EF4-FFF2-40B4-BE49-F238E27FC236}">
                <a16:creationId xmlns:a16="http://schemas.microsoft.com/office/drawing/2014/main" xmlns="" id="{3B6B75DA-9127-D349-A19D-48ED25592785}"/>
              </a:ext>
            </a:extLst>
          </p:cNvPr>
          <p:cNvSpPr txBox="1"/>
          <p:nvPr/>
        </p:nvSpPr>
        <p:spPr>
          <a:xfrm>
            <a:off x="228180" y="676521"/>
            <a:ext cx="2796008" cy="436017"/>
          </a:xfrm>
          <a:prstGeom prst="rect">
            <a:avLst/>
          </a:prstGeom>
          <a:noFill/>
        </p:spPr>
        <p:txBody>
          <a:bodyPr wrap="square" lIns="0" tIns="0" rIns="0" bIns="0" rtlCol="0">
            <a:spAutoFit/>
          </a:bodyPr>
          <a:lstStyle/>
          <a:p>
            <a:pPr>
              <a:lnSpc>
                <a:spcPts val="3400"/>
              </a:lnSpc>
              <a:spcAft>
                <a:spcPts val="1300"/>
              </a:spcAft>
            </a:pPr>
            <a:r>
              <a:rPr lang="en-US" sz="3000" spc="-120" dirty="0">
                <a:latin typeface="Verdana" panose="020B0604030504040204" pitchFamily="34" charset="0"/>
                <a:ea typeface="Verdana" panose="020B0604030504040204" pitchFamily="34" charset="0"/>
                <a:cs typeface="Verdana" panose="020B0604030504040204" pitchFamily="34" charset="0"/>
              </a:rPr>
              <a:t>RMAG High</a:t>
            </a:r>
          </a:p>
        </p:txBody>
      </p:sp>
      <p:sp>
        <p:nvSpPr>
          <p:cNvPr id="8" name="TextBox 7">
            <a:extLst>
              <a:ext uri="{FF2B5EF4-FFF2-40B4-BE49-F238E27FC236}">
                <a16:creationId xmlns:a16="http://schemas.microsoft.com/office/drawing/2014/main" xmlns="" id="{7CFD2360-EDDE-244B-AD81-2BB03725D998}"/>
              </a:ext>
            </a:extLst>
          </p:cNvPr>
          <p:cNvSpPr txBox="1"/>
          <p:nvPr/>
        </p:nvSpPr>
        <p:spPr>
          <a:xfrm>
            <a:off x="250825" y="4478136"/>
            <a:ext cx="7430135" cy="184666"/>
          </a:xfrm>
          <a:prstGeom prst="rect">
            <a:avLst/>
          </a:prstGeom>
          <a:noFill/>
        </p:spPr>
        <p:txBody>
          <a:bodyPr wrap="square" lIns="0" tIns="0" rIns="0" bIns="0" rtlCol="0">
            <a:spAutoFit/>
          </a:bodyPr>
          <a:lstStyle/>
          <a:p>
            <a:pPr>
              <a:spcAft>
                <a:spcPts val="600"/>
              </a:spcAft>
            </a:pPr>
            <a:r>
              <a:rPr lang="en" sz="600" dirty="0">
                <a:latin typeface="Verdana" panose="020B0604030504040204" pitchFamily="34" charset="0"/>
                <a:ea typeface="Verdana" panose="020B0604030504040204" pitchFamily="34" charset="0"/>
                <a:cs typeface="Verdana" panose="020B0604030504040204" pitchFamily="34" charset="0"/>
              </a:rPr>
              <a:t>The typical data represent results of testing samples in accordance with the valid standards. These values are not obligatory. We reserve the right for other technical development and related changes of product parameters.</a:t>
            </a:r>
          </a:p>
        </p:txBody>
      </p:sp>
      <p:sp>
        <p:nvSpPr>
          <p:cNvPr id="9" name="Footer Placeholder 4">
            <a:extLst>
              <a:ext uri="{FF2B5EF4-FFF2-40B4-BE49-F238E27FC236}">
                <a16:creationId xmlns:a16="http://schemas.microsoft.com/office/drawing/2014/main" xmlns="" id="{EE771D55-F71A-CE40-B9F3-756384666B48}"/>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10" name="TextBox 9">
            <a:hlinkClick r:id="rId2" action="ppaction://hlinksldjump"/>
            <a:extLst>
              <a:ext uri="{FF2B5EF4-FFF2-40B4-BE49-F238E27FC236}">
                <a16:creationId xmlns:a16="http://schemas.microsoft.com/office/drawing/2014/main" xmlns="" id="{E03FC87D-233D-6041-9C46-D14663D6187F}"/>
              </a:ext>
            </a:extLst>
          </p:cNvPr>
          <p:cNvSpPr txBox="1"/>
          <p:nvPr/>
        </p:nvSpPr>
        <p:spPr>
          <a:xfrm>
            <a:off x="227036" y="174514"/>
            <a:ext cx="2797152"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2.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what we offer</a:t>
            </a:r>
          </a:p>
        </p:txBody>
      </p:sp>
      <p:sp>
        <p:nvSpPr>
          <p:cNvPr id="11" name="TextBox 10">
            <a:extLst>
              <a:ext uri="{FF2B5EF4-FFF2-40B4-BE49-F238E27FC236}">
                <a16:creationId xmlns:a16="http://schemas.microsoft.com/office/drawing/2014/main" xmlns="" id="{2BC5203F-C492-A644-AC65-6CE9683282F3}"/>
              </a:ext>
            </a:extLst>
          </p:cNvPr>
          <p:cNvSpPr txBox="1"/>
          <p:nvPr/>
        </p:nvSpPr>
        <p:spPr>
          <a:xfrm>
            <a:off x="3167063" y="174514"/>
            <a:ext cx="4244975" cy="269304"/>
          </a:xfrm>
          <a:prstGeom prst="rect">
            <a:avLst/>
          </a:prstGeom>
          <a:noFill/>
        </p:spPr>
        <p:txBody>
          <a:bodyPr wrap="square" lIns="0" tIns="0" rIns="0" bIns="0" rtlCol="0">
            <a:spAutoFit/>
          </a:bodyPr>
          <a:lstStyle/>
          <a:p>
            <a:r>
              <a:rPr lang="en-US" sz="1750" dirty="0">
                <a:solidFill>
                  <a:schemeClr val="tx1">
                    <a:alpha val="30000"/>
                  </a:schemeClr>
                </a:solidFill>
                <a:latin typeface="Verdana" panose="020B0604030504040204" pitchFamily="34" charset="0"/>
                <a:ea typeface="Verdana" panose="020B0604030504040204" pitchFamily="34" charset="0"/>
                <a:cs typeface="Verdana" panose="020B0604030504040204" pitchFamily="34" charset="0"/>
              </a:rPr>
              <a:t>innovative products </a:t>
            </a:r>
          </a:p>
        </p:txBody>
      </p:sp>
    </p:spTree>
    <p:extLst>
      <p:ext uri="{BB962C8B-B14F-4D97-AF65-F5344CB8AC3E}">
        <p14:creationId xmlns:p14="http://schemas.microsoft.com/office/powerpoint/2010/main" val="981236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F9A99D1-2B99-0E46-843A-822827DB62EA}"/>
              </a:ext>
            </a:extLst>
          </p:cNvPr>
          <p:cNvSpPr txBox="1"/>
          <p:nvPr/>
        </p:nvSpPr>
        <p:spPr>
          <a:xfrm>
            <a:off x="228179" y="735013"/>
            <a:ext cx="3299245" cy="436017"/>
          </a:xfrm>
          <a:prstGeom prst="rect">
            <a:avLst/>
          </a:prstGeom>
          <a:noFill/>
        </p:spPr>
        <p:txBody>
          <a:bodyPr wrap="square" lIns="0" tIns="0" rIns="0" bIns="0" rtlCol="0">
            <a:spAutoFit/>
          </a:bodyPr>
          <a:lstStyle/>
          <a:p>
            <a:pPr>
              <a:lnSpc>
                <a:spcPts val="3400"/>
              </a:lnSpc>
              <a:spcAft>
                <a:spcPts val="1300"/>
              </a:spcAft>
            </a:pPr>
            <a:r>
              <a:rPr lang="en-US" sz="3000" spc="-120" dirty="0">
                <a:latin typeface="Verdana" panose="020B0604030504040204" pitchFamily="34" charset="0"/>
                <a:ea typeface="Verdana" panose="020B0604030504040204" pitchFamily="34" charset="0"/>
                <a:cs typeface="Verdana" panose="020B0604030504040204" pitchFamily="34" charset="0"/>
              </a:rPr>
              <a:t>RMAG Standard</a:t>
            </a:r>
          </a:p>
        </p:txBody>
      </p:sp>
      <p:sp>
        <p:nvSpPr>
          <p:cNvPr id="4" name="TextBox 3">
            <a:extLst>
              <a:ext uri="{FF2B5EF4-FFF2-40B4-BE49-F238E27FC236}">
                <a16:creationId xmlns:a16="http://schemas.microsoft.com/office/drawing/2014/main" xmlns="" id="{B3264918-3970-AD4A-BF70-F0E4436E9CF9}"/>
              </a:ext>
            </a:extLst>
          </p:cNvPr>
          <p:cNvSpPr txBox="1"/>
          <p:nvPr/>
        </p:nvSpPr>
        <p:spPr>
          <a:xfrm>
            <a:off x="4636862" y="803450"/>
            <a:ext cx="2922813" cy="902811"/>
          </a:xfrm>
          <a:prstGeom prst="rect">
            <a:avLst/>
          </a:prstGeom>
          <a:noFill/>
        </p:spPr>
        <p:txBody>
          <a:bodyPr wrap="square" lIns="0" tIns="0" rIns="0" bIns="0" rtlCol="0">
            <a:spAutoFit/>
          </a:bodyPr>
          <a:lstStyle/>
          <a:p>
            <a:pPr>
              <a:lnSpc>
                <a:spcPts val="1800"/>
              </a:lnSpc>
            </a:pPr>
            <a:r>
              <a:rPr lang="en-US" sz="1400" dirty="0">
                <a:solidFill>
                  <a:srgbClr val="FF4B00"/>
                </a:solidFill>
                <a:latin typeface="Verdana" panose="020B0604030504040204" pitchFamily="34" charset="0"/>
                <a:ea typeface="Verdana" panose="020B0604030504040204" pitchFamily="34" charset="0"/>
                <a:cs typeface="Verdana" panose="020B0604030504040204" pitchFamily="34" charset="0"/>
              </a:rPr>
              <a:t>Fired magnesia-spinel products with standard resistance to thermal, mechanical and chemical loads</a:t>
            </a:r>
            <a:endParaRPr lang="ru-RU" sz="14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xmlns="" id="{B3D36E3F-C469-AB47-8C74-7313DA07F63C}"/>
              </a:ext>
            </a:extLst>
          </p:cNvPr>
          <p:cNvSpPr txBox="1"/>
          <p:nvPr/>
        </p:nvSpPr>
        <p:spPr>
          <a:xfrm>
            <a:off x="4636862" y="1775425"/>
            <a:ext cx="2664891" cy="503359"/>
          </a:xfrm>
          <a:prstGeom prst="rect">
            <a:avLst/>
          </a:prstGeom>
          <a:noFill/>
        </p:spPr>
        <p:txBody>
          <a:bodyPr wrap="square" lIns="0" tIns="0" rIns="0" bIns="0" rtlCol="0">
            <a:spAutoFit/>
          </a:bodyPr>
          <a:lstStyle/>
          <a:p>
            <a:pPr>
              <a:lnSpc>
                <a:spcPts val="1300"/>
              </a:lnSpc>
              <a:spcAft>
                <a:spcPts val="600"/>
              </a:spcAft>
            </a:pPr>
            <a:r>
              <a:rPr lang="en-US" sz="1000" dirty="0">
                <a:latin typeface="Verdana" panose="020B0604030504040204" pitchFamily="34" charset="0"/>
                <a:ea typeface="Verdana" panose="020B0604030504040204" pitchFamily="34" charset="0"/>
                <a:cs typeface="Verdana" panose="020B0604030504040204" pitchFamily="34" charset="0"/>
              </a:rPr>
              <a:t>Mainly intended for wet kilns and some areas of dry kilns under normal operating conditions</a:t>
            </a:r>
            <a:endParaRPr lang="ru-RU" sz="1000" dirty="0">
              <a:latin typeface="Verdana" panose="020B0604030504040204" pitchFamily="34" charset="0"/>
              <a:ea typeface="Verdana" panose="020B0604030504040204" pitchFamily="34" charset="0"/>
              <a:cs typeface="Verdana" panose="020B0604030504040204" pitchFamily="34" charset="0"/>
            </a:endParaRPr>
          </a:p>
        </p:txBody>
      </p:sp>
      <p:cxnSp>
        <p:nvCxnSpPr>
          <p:cNvPr id="7" name="Прямая соединительная линия 6">
            <a:extLst>
              <a:ext uri="{FF2B5EF4-FFF2-40B4-BE49-F238E27FC236}">
                <a16:creationId xmlns:a16="http://schemas.microsoft.com/office/drawing/2014/main" xmlns="" id="{E8A76002-F73B-2D43-A9FE-953245FA6908}"/>
              </a:ext>
            </a:extLst>
          </p:cNvPr>
          <p:cNvCxnSpPr>
            <a:cxnSpLocks/>
          </p:cNvCxnSpPr>
          <p:nvPr/>
        </p:nvCxnSpPr>
        <p:spPr>
          <a:xfrm>
            <a:off x="250825" y="2500313"/>
            <a:ext cx="86423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1217CFD5-E6D8-6249-BFFD-3F2E09A84A9F}"/>
              </a:ext>
            </a:extLst>
          </p:cNvPr>
          <p:cNvSpPr txBox="1"/>
          <p:nvPr/>
        </p:nvSpPr>
        <p:spPr>
          <a:xfrm>
            <a:off x="3167063" y="2652829"/>
            <a:ext cx="2796008" cy="1071704"/>
          </a:xfrm>
          <a:prstGeom prst="rect">
            <a:avLst/>
          </a:prstGeom>
          <a:noFill/>
        </p:spPr>
        <p:txBody>
          <a:bodyPr wrap="square" lIns="0" tIns="0" rIns="0" bIns="0" rtlCol="0">
            <a:spAutoFit/>
          </a:bodyPr>
          <a:lstStyle/>
          <a:p>
            <a:pPr>
              <a:lnSpc>
                <a:spcPts val="1400"/>
              </a:lnSpc>
              <a:spcAft>
                <a:spcPts val="900"/>
              </a:spcAft>
              <a:buClr>
                <a:srgbClr val="FF4B00"/>
              </a:buClr>
              <a:buSzPct val="100000"/>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functional properties</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coating holding capacity </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moderate refractoriness and resistance to mechanical loads</a:t>
            </a:r>
          </a:p>
          <a:p>
            <a:pPr marL="162000" indent="-162000">
              <a:lnSpc>
                <a:spcPts val="1400"/>
              </a:lnSpc>
              <a:spcAft>
                <a:spcPts val="300"/>
              </a:spcAft>
              <a:buClr>
                <a:srgbClr val="FF4B00"/>
              </a:buClr>
              <a:buSzPct val="100000"/>
              <a:buFont typeface=".Lucida Grande UI Regular"/>
              <a:buChar cha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xmlns="" id="{0DD00BED-2239-B847-857C-AA05C92053BE}"/>
              </a:ext>
            </a:extLst>
          </p:cNvPr>
          <p:cNvSpPr txBox="1"/>
          <p:nvPr/>
        </p:nvSpPr>
        <p:spPr>
          <a:xfrm>
            <a:off x="6097169" y="2652829"/>
            <a:ext cx="2796008" cy="892167"/>
          </a:xfrm>
          <a:prstGeom prst="rect">
            <a:avLst/>
          </a:prstGeom>
          <a:noFill/>
        </p:spPr>
        <p:txBody>
          <a:bodyPr wrap="square" lIns="0" tIns="0" rIns="0" bIns="0" rtlCol="0">
            <a:spAutoFit/>
          </a:bodyPr>
          <a:lstStyle/>
          <a:p>
            <a:pPr>
              <a:lnSpc>
                <a:spcPts val="1400"/>
              </a:lnSpc>
              <a:spcAft>
                <a:spcPts val="900"/>
              </a:spcAft>
              <a:buClr>
                <a:srgbClr val="FF4B00"/>
              </a:buClr>
              <a:buSzPct val="100000"/>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conditions of use</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stable environment </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standard thermal loads</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moderate mechanical loads</a:t>
            </a:r>
          </a:p>
        </p:txBody>
      </p:sp>
      <p:pic>
        <p:nvPicPr>
          <p:cNvPr id="10" name="Рисунок 9">
            <a:extLst>
              <a:ext uri="{FF2B5EF4-FFF2-40B4-BE49-F238E27FC236}">
                <a16:creationId xmlns:a16="http://schemas.microsoft.com/office/drawing/2014/main" xmlns="" id="{057D3388-BD75-AE46-A07A-12BECF33B732}"/>
              </a:ext>
            </a:extLst>
          </p:cNvPr>
          <p:cNvPicPr>
            <a:picLocks noChangeAspect="1"/>
          </p:cNvPicPr>
          <p:nvPr/>
        </p:nvPicPr>
        <p:blipFill>
          <a:blip r:embed="rId2"/>
          <a:srcRect/>
          <a:stretch/>
        </p:blipFill>
        <p:spPr>
          <a:xfrm>
            <a:off x="250825" y="1601710"/>
            <a:ext cx="2773363" cy="716393"/>
          </a:xfrm>
          <a:prstGeom prst="rect">
            <a:avLst/>
          </a:prstGeom>
        </p:spPr>
      </p:pic>
      <p:sp>
        <p:nvSpPr>
          <p:cNvPr id="11" name="TextBox 10">
            <a:extLst>
              <a:ext uri="{FF2B5EF4-FFF2-40B4-BE49-F238E27FC236}">
                <a16:creationId xmlns:a16="http://schemas.microsoft.com/office/drawing/2014/main" xmlns="" id="{6DF0E027-C0F4-8541-B703-50B95AEA6F64}"/>
              </a:ext>
            </a:extLst>
          </p:cNvPr>
          <p:cNvSpPr txBox="1"/>
          <p:nvPr/>
        </p:nvSpPr>
        <p:spPr>
          <a:xfrm>
            <a:off x="250825" y="2642459"/>
            <a:ext cx="2796008" cy="1328184"/>
          </a:xfrm>
          <a:prstGeom prst="rect">
            <a:avLst/>
          </a:prstGeom>
          <a:noFill/>
        </p:spPr>
        <p:txBody>
          <a:bodyPr wrap="square" lIns="0" tIns="0" rIns="0" bIns="0" rtlCol="0">
            <a:spAutoFit/>
          </a:bodyPr>
          <a:lstStyle/>
          <a:p>
            <a:pPr>
              <a:lnSpc>
                <a:spcPts val="1400"/>
              </a:lnSpc>
              <a:spcAft>
                <a:spcPts val="900"/>
              </a:spcAft>
              <a:buClr>
                <a:srgbClr val="FF4B00"/>
              </a:buClr>
              <a:buSzPct val="100000"/>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mixture specifics </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dead-burned magnesia</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dead-burned magnesia Russian </a:t>
            </a:r>
            <a:r>
              <a:rPr lang="en-US" sz="1000" dirty="0" err="1">
                <a:latin typeface="Verdana" panose="020B0604030504040204" pitchFamily="34" charset="0"/>
                <a:ea typeface="Verdana" panose="020B0604030504040204" pitchFamily="34" charset="0"/>
                <a:cs typeface="Verdana" panose="020B0604030504040204" pitchFamily="34" charset="0"/>
              </a:rPr>
              <a:t>Magnezit</a:t>
            </a:r>
            <a:endParaRPr lang="en-US" sz="1000" dirty="0">
              <a:latin typeface="Verdana" panose="020B0604030504040204" pitchFamily="34" charset="0"/>
              <a:ea typeface="Verdana" panose="020B0604030504040204" pitchFamily="34" charset="0"/>
              <a:cs typeface="Verdana" panose="020B0604030504040204" pitchFamily="34" charset="0"/>
            </a:endParaRP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fused alumina-magnesium spinel</a:t>
            </a:r>
          </a:p>
          <a:p>
            <a:pPr marL="162000" indent="-162000">
              <a:lnSpc>
                <a:spcPts val="1400"/>
              </a:lnSpc>
              <a:spcAft>
                <a:spcPts val="300"/>
              </a:spcAft>
              <a:buClr>
                <a:srgbClr val="FF4B00"/>
              </a:buClr>
              <a:buSzPct val="100000"/>
              <a:buFont typeface=".Lucida Grande UI Regular"/>
              <a:buChar char="►"/>
            </a:pPr>
            <a:r>
              <a:rPr lang="en-US" sz="1000" dirty="0">
                <a:latin typeface="Verdana" panose="020B0604030504040204" pitchFamily="34" charset="0"/>
                <a:ea typeface="Verdana" panose="020B0604030504040204" pitchFamily="34" charset="0"/>
                <a:cs typeface="Verdana" panose="020B0604030504040204" pitchFamily="34" charset="0"/>
              </a:rPr>
              <a:t>optimal levels of impurity oxides</a:t>
            </a:r>
          </a:p>
          <a:p>
            <a:pPr marL="162000" indent="-162000">
              <a:lnSpc>
                <a:spcPts val="1400"/>
              </a:lnSpc>
              <a:spcAft>
                <a:spcPts val="300"/>
              </a:spcAft>
              <a:buClr>
                <a:srgbClr val="FF4B00"/>
              </a:buClr>
              <a:buSzPct val="100000"/>
              <a:buFont typeface=".Lucida Grande UI Regular"/>
              <a:buChar char="►"/>
            </a:pPr>
            <a:endParaRPr lang="en-US" sz="1000" dirty="0">
              <a:latin typeface="Verdana" panose="020B0604030504040204" pitchFamily="34" charset="0"/>
              <a:ea typeface="Verdana" panose="020B0604030504040204" pitchFamily="34" charset="0"/>
              <a:cs typeface="Verdana" panose="020B0604030504040204" pitchFamily="34" charset="0"/>
            </a:endParaRPr>
          </a:p>
        </p:txBody>
      </p:sp>
      <p:sp>
        <p:nvSpPr>
          <p:cNvPr id="13" name="Footer Placeholder 4">
            <a:extLst>
              <a:ext uri="{FF2B5EF4-FFF2-40B4-BE49-F238E27FC236}">
                <a16:creationId xmlns:a16="http://schemas.microsoft.com/office/drawing/2014/main" xmlns="" id="{CA3CD883-D192-DB4B-9C97-80B6DA243D04}"/>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14" name="TextBox 13">
            <a:hlinkClick r:id="rId3" action="ppaction://hlinksldjump"/>
            <a:extLst>
              <a:ext uri="{FF2B5EF4-FFF2-40B4-BE49-F238E27FC236}">
                <a16:creationId xmlns:a16="http://schemas.microsoft.com/office/drawing/2014/main" xmlns="" id="{FE6E8C5A-65AF-6645-8618-730C880A8A16}"/>
              </a:ext>
            </a:extLst>
          </p:cNvPr>
          <p:cNvSpPr txBox="1"/>
          <p:nvPr/>
        </p:nvSpPr>
        <p:spPr>
          <a:xfrm>
            <a:off x="227036" y="174514"/>
            <a:ext cx="2797152"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2.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what we offer</a:t>
            </a:r>
          </a:p>
        </p:txBody>
      </p:sp>
      <p:sp>
        <p:nvSpPr>
          <p:cNvPr id="15" name="TextBox 14">
            <a:extLst>
              <a:ext uri="{FF2B5EF4-FFF2-40B4-BE49-F238E27FC236}">
                <a16:creationId xmlns:a16="http://schemas.microsoft.com/office/drawing/2014/main" xmlns="" id="{D2167661-3FF8-2D48-A6B0-833393D185EE}"/>
              </a:ext>
            </a:extLst>
          </p:cNvPr>
          <p:cNvSpPr txBox="1"/>
          <p:nvPr/>
        </p:nvSpPr>
        <p:spPr>
          <a:xfrm>
            <a:off x="3167063" y="174514"/>
            <a:ext cx="4244975" cy="269304"/>
          </a:xfrm>
          <a:prstGeom prst="rect">
            <a:avLst/>
          </a:prstGeom>
          <a:noFill/>
        </p:spPr>
        <p:txBody>
          <a:bodyPr wrap="square" lIns="0" tIns="0" rIns="0" bIns="0" rtlCol="0">
            <a:spAutoFit/>
          </a:bodyPr>
          <a:lstStyle/>
          <a:p>
            <a:r>
              <a:rPr lang="en-US" sz="1750" dirty="0">
                <a:solidFill>
                  <a:schemeClr val="tx1">
                    <a:alpha val="30000"/>
                  </a:schemeClr>
                </a:solidFill>
                <a:latin typeface="Verdana" panose="020B0604030504040204" pitchFamily="34" charset="0"/>
                <a:ea typeface="Verdana" panose="020B0604030504040204" pitchFamily="34" charset="0"/>
                <a:cs typeface="Verdana" panose="020B0604030504040204" pitchFamily="34" charset="0"/>
              </a:rPr>
              <a:t>innovative products </a:t>
            </a:r>
          </a:p>
        </p:txBody>
      </p:sp>
    </p:spTree>
    <p:extLst>
      <p:ext uri="{BB962C8B-B14F-4D97-AF65-F5344CB8AC3E}">
        <p14:creationId xmlns:p14="http://schemas.microsoft.com/office/powerpoint/2010/main" val="2085955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76A36C7-01E5-C047-875C-34C1F2C6A9AA}"/>
              </a:ext>
            </a:extLst>
          </p:cNvPr>
          <p:cNvSpPr txBox="1"/>
          <p:nvPr/>
        </p:nvSpPr>
        <p:spPr>
          <a:xfrm>
            <a:off x="3167064" y="727062"/>
            <a:ext cx="3845578" cy="551561"/>
          </a:xfrm>
          <a:prstGeom prst="rect">
            <a:avLst/>
          </a:prstGeom>
          <a:noFill/>
        </p:spPr>
        <p:txBody>
          <a:bodyPr wrap="square" lIns="0" tIns="0" rIns="0" bIns="0" rtlCol="0">
            <a:spAutoFit/>
          </a:bodyPr>
          <a:lstStyle/>
          <a:p>
            <a:pPr>
              <a:lnSpc>
                <a:spcPts val="1100"/>
              </a:lnSpc>
              <a:spcAft>
                <a:spcPts val="600"/>
              </a:spcAft>
            </a:pPr>
            <a:r>
              <a:rPr lang="en-US" sz="850" dirty="0">
                <a:solidFill>
                  <a:srgbClr val="FF4B00"/>
                </a:solidFill>
                <a:latin typeface="Verdana" panose="020B0604030504040204" pitchFamily="34" charset="0"/>
                <a:ea typeface="Verdana" panose="020B0604030504040204" pitchFamily="34" charset="0"/>
                <a:cs typeface="Verdana" panose="020B0604030504040204" pitchFamily="34" charset="0"/>
              </a:rPr>
              <a:t>Fired magnesia-spinel products with standard resistance to thermal, mechanical, and chemical loads</a:t>
            </a:r>
            <a:r>
              <a:rPr lang="ru-RU" sz="850" dirty="0">
                <a:solidFill>
                  <a:srgbClr val="FF4B00"/>
                </a:solidFill>
                <a:latin typeface="Verdana" panose="020B0604030504040204" pitchFamily="34" charset="0"/>
                <a:ea typeface="Verdana" panose="020B0604030504040204" pitchFamily="34" charset="0"/>
                <a:cs typeface="Verdana" panose="020B0604030504040204" pitchFamily="34" charset="0"/>
              </a:rPr>
              <a:t/>
            </a:r>
            <a:br>
              <a:rPr lang="ru-RU" sz="850" dirty="0">
                <a:solidFill>
                  <a:srgbClr val="FF4B00"/>
                </a:solidFill>
                <a:latin typeface="Verdana" panose="020B0604030504040204" pitchFamily="34" charset="0"/>
                <a:ea typeface="Verdana" panose="020B0604030504040204" pitchFamily="34" charset="0"/>
                <a:cs typeface="Verdana" panose="020B0604030504040204" pitchFamily="34" charset="0"/>
              </a:rPr>
            </a:br>
            <a:r>
              <a:rPr lang="en-US" sz="850" dirty="0">
                <a:latin typeface="Verdana" panose="020B0604030504040204" pitchFamily="34" charset="0"/>
                <a:ea typeface="Verdana" panose="020B0604030504040204" pitchFamily="34" charset="0"/>
                <a:cs typeface="Verdana" panose="020B0604030504040204" pitchFamily="34" charset="0"/>
              </a:rPr>
              <a:t>Mainly intended for wet kilns and some areas of dry kilns under normal operating conditions</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Таблица 8">
            <a:extLst>
              <a:ext uri="{FF2B5EF4-FFF2-40B4-BE49-F238E27FC236}">
                <a16:creationId xmlns:a16="http://schemas.microsoft.com/office/drawing/2014/main" xmlns="" id="{48B5D3EB-FDB2-7A43-8498-916C0E83B968}"/>
              </a:ext>
            </a:extLst>
          </p:cNvPr>
          <p:cNvGraphicFramePr>
            <a:graphicFrameLocks noGrp="1"/>
          </p:cNvGraphicFramePr>
          <p:nvPr>
            <p:extLst>
              <p:ext uri="{D42A27DB-BD31-4B8C-83A1-F6EECF244321}">
                <p14:modId xmlns:p14="http://schemas.microsoft.com/office/powerpoint/2010/main" val="603797200"/>
              </p:ext>
            </p:extLst>
          </p:nvPr>
        </p:nvGraphicFramePr>
        <p:xfrm>
          <a:off x="3167063" y="1451696"/>
          <a:ext cx="5044578" cy="3009900"/>
        </p:xfrm>
        <a:graphic>
          <a:graphicData uri="http://schemas.openxmlformats.org/drawingml/2006/table">
            <a:tbl>
              <a:tblPr firstRow="1">
                <a:tableStyleId>{5C22544A-7EE6-4342-B048-85BDC9FD1C3A}</a:tableStyleId>
              </a:tblPr>
              <a:tblGrid>
                <a:gridCol w="2885913">
                  <a:extLst>
                    <a:ext uri="{9D8B030D-6E8A-4147-A177-3AD203B41FA5}">
                      <a16:colId xmlns:a16="http://schemas.microsoft.com/office/drawing/2014/main" xmlns="" val="2962949609"/>
                    </a:ext>
                  </a:extLst>
                </a:gridCol>
                <a:gridCol w="719555">
                  <a:extLst>
                    <a:ext uri="{9D8B030D-6E8A-4147-A177-3AD203B41FA5}">
                      <a16:colId xmlns:a16="http://schemas.microsoft.com/office/drawing/2014/main" xmlns="" val="3534147642"/>
                    </a:ext>
                  </a:extLst>
                </a:gridCol>
                <a:gridCol w="719555">
                  <a:extLst>
                    <a:ext uri="{9D8B030D-6E8A-4147-A177-3AD203B41FA5}">
                      <a16:colId xmlns:a16="http://schemas.microsoft.com/office/drawing/2014/main" xmlns="" val="2792335257"/>
                    </a:ext>
                  </a:extLst>
                </a:gridCol>
                <a:gridCol w="719555">
                  <a:extLst>
                    <a:ext uri="{9D8B030D-6E8A-4147-A177-3AD203B41FA5}">
                      <a16:colId xmlns:a16="http://schemas.microsoft.com/office/drawing/2014/main" xmlns="" val="951181429"/>
                    </a:ext>
                  </a:extLst>
                </a:gridCol>
              </a:tblGrid>
              <a:tr h="210575">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Physical properties and chemical analysis </a:t>
                      </a:r>
                      <a:endPar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RMAG-S</a:t>
                      </a:r>
                      <a:r>
                        <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1</a:t>
                      </a: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RMAG-S2</a:t>
                      </a:r>
                      <a:endPar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tc>
                  <a:txBody>
                    <a:bodyPr/>
                    <a:lstStyle/>
                    <a:p>
                      <a:r>
                        <a:rPr lang="en-US"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RMAG-S3</a:t>
                      </a:r>
                      <a:endParaRPr lang="ru-RU" sz="900" b="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38100" marR="38100" marT="38100" marB="381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8400"/>
                    </a:solidFill>
                  </a:tcPr>
                </a:tc>
                <a:extLst>
                  <a:ext uri="{0D108BD9-81ED-4DB2-BD59-A6C34878D82A}">
                    <a16:rowId xmlns:a16="http://schemas.microsoft.com/office/drawing/2014/main" xmlns="" val="2269823519"/>
                  </a:ext>
                </a:extLst>
              </a:tr>
              <a:tr h="225616">
                <a:tc>
                  <a:txBody>
                    <a:bodyPr/>
                    <a:lstStyle/>
                    <a:p>
                      <a:r>
                        <a:rPr lang="en-US" sz="900" dirty="0">
                          <a:effectLst/>
                          <a:latin typeface="Verdana" panose="020B0604030504040204" pitchFamily="34" charset="0"/>
                          <a:ea typeface="Verdana" panose="020B0604030504040204" pitchFamily="34" charset="0"/>
                          <a:cs typeface="Verdana" panose="020B0604030504040204" pitchFamily="34" charset="0"/>
                        </a:rPr>
                        <a:t>Content</a:t>
                      </a:r>
                      <a:r>
                        <a:rPr lang="ru-RU" sz="900" dirty="0">
                          <a:effectLst/>
                          <a:latin typeface="Verdana" panose="020B0604030504040204" pitchFamily="34" charset="0"/>
                          <a:ea typeface="Verdana" panose="020B0604030504040204" pitchFamily="34" charset="0"/>
                          <a:cs typeface="Verdana" panose="020B0604030504040204" pitchFamily="34" charset="0"/>
                        </a:rPr>
                        <a:t>, %</a:t>
                      </a:r>
                    </a:p>
                  </a:txBody>
                  <a:tcPr marL="38100" marR="38100" marT="0" marB="38100" anchor="ct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90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900" dirty="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ru-RU" sz="900">
                        <a:latin typeface="Verdana" panose="020B0604030504040204" pitchFamily="34" charset="0"/>
                        <a:ea typeface="Verdana" panose="020B0604030504040204" pitchFamily="34" charset="0"/>
                        <a:cs typeface="Verdana" panose="020B0604030504040204" pitchFamily="34" charset="0"/>
                      </a:endParaRPr>
                    </a:p>
                  </a:txBody>
                  <a:tcPr>
                    <a:lnL w="12700" cmpd="sng">
                      <a:noFill/>
                    </a:lnL>
                    <a:lnR w="12700" cmpd="sng">
                      <a:noFill/>
                    </a:lnR>
                    <a:lnT w="381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87063893"/>
                  </a:ext>
                </a:extLst>
              </a:tr>
              <a:tr h="210575">
                <a:tc>
                  <a:txBody>
                    <a:bodyPr/>
                    <a:lstStyle/>
                    <a:p>
                      <a:r>
                        <a:rPr lang="en-US" sz="900">
                          <a:effectLst/>
                          <a:latin typeface="Verdana" panose="020B0604030504040204" pitchFamily="34" charset="0"/>
                          <a:ea typeface="Verdana" panose="020B0604030504040204" pitchFamily="34" charset="0"/>
                          <a:cs typeface="Verdana" panose="020B0604030504040204" pitchFamily="34" charset="0"/>
                        </a:rPr>
                        <a:t>MgO </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85</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84</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84</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317633322"/>
                  </a:ext>
                </a:extLst>
              </a:tr>
              <a:tr h="210575">
                <a:tc>
                  <a:txBody>
                    <a:bodyPr/>
                    <a:lstStyle/>
                    <a:p>
                      <a:r>
                        <a:rPr lang="en-US" sz="900">
                          <a:effectLst/>
                          <a:latin typeface="Verdana" panose="020B0604030504040204" pitchFamily="34" charset="0"/>
                          <a:ea typeface="Verdana" panose="020B0604030504040204" pitchFamily="34" charset="0"/>
                          <a:cs typeface="Verdana" panose="020B0604030504040204" pitchFamily="34" charset="0"/>
                        </a:rPr>
                        <a:t>Al</a:t>
                      </a:r>
                      <a:r>
                        <a:rPr lang="en-US" sz="900" baseline="-25000">
                          <a:effectLst/>
                          <a:latin typeface="Verdana" panose="020B0604030504040204" pitchFamily="34" charset="0"/>
                          <a:ea typeface="Verdana" panose="020B0604030504040204" pitchFamily="34" charset="0"/>
                          <a:cs typeface="Verdana" panose="020B0604030504040204" pitchFamily="34" charset="0"/>
                        </a:rPr>
                        <a:t>2</a:t>
                      </a:r>
                      <a:r>
                        <a:rPr lang="en-US" sz="900">
                          <a:effectLst/>
                          <a:latin typeface="Verdana" panose="020B0604030504040204" pitchFamily="34" charset="0"/>
                          <a:ea typeface="Verdana" panose="020B0604030504040204" pitchFamily="34" charset="0"/>
                          <a:cs typeface="Verdana" panose="020B0604030504040204" pitchFamily="34" charset="0"/>
                        </a:rPr>
                        <a:t>O</a:t>
                      </a:r>
                      <a:r>
                        <a:rPr lang="en-US" sz="900" baseline="-25000">
                          <a:effectLst/>
                          <a:latin typeface="Verdana" panose="020B0604030504040204" pitchFamily="34" charset="0"/>
                          <a:ea typeface="Verdana" panose="020B0604030504040204" pitchFamily="34" charset="0"/>
                          <a:cs typeface="Verdana" panose="020B0604030504040204" pitchFamily="34" charset="0"/>
                        </a:rPr>
                        <a:t>3</a:t>
                      </a:r>
                      <a:endParaRPr lang="en-US" sz="900">
                        <a:effectLst/>
                        <a:latin typeface="Verdana" panose="020B0604030504040204" pitchFamily="34" charset="0"/>
                        <a:ea typeface="Verdana" panose="020B0604030504040204" pitchFamily="34" charset="0"/>
                        <a:cs typeface="Verdana" panose="020B0604030504040204" pitchFamily="34" charset="0"/>
                      </a:endParaRP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10</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29770457"/>
                  </a:ext>
                </a:extLst>
              </a:tr>
              <a:tr h="210575">
                <a:tc>
                  <a:txBody>
                    <a:bodyPr/>
                    <a:lstStyle/>
                    <a:p>
                      <a:r>
                        <a:rPr lang="en-US" sz="900">
                          <a:effectLst/>
                          <a:latin typeface="Verdana" panose="020B0604030504040204" pitchFamily="34" charset="0"/>
                          <a:ea typeface="Verdana" panose="020B0604030504040204" pitchFamily="34" charset="0"/>
                          <a:cs typeface="Verdana" panose="020B0604030504040204" pitchFamily="34" charset="0"/>
                        </a:rPr>
                        <a:t>SiO</a:t>
                      </a:r>
                      <a:r>
                        <a:rPr lang="en-US" sz="900" baseline="-25000">
                          <a:effectLst/>
                          <a:latin typeface="Verdana" panose="020B0604030504040204" pitchFamily="34" charset="0"/>
                          <a:ea typeface="Verdana" panose="020B0604030504040204" pitchFamily="34" charset="0"/>
                          <a:cs typeface="Verdana" panose="020B0604030504040204" pitchFamily="34" charset="0"/>
                        </a:rPr>
                        <a:t>2</a:t>
                      </a:r>
                      <a:r>
                        <a:rPr lang="en-US" sz="900">
                          <a:effectLst/>
                          <a:latin typeface="Verdana" panose="020B0604030504040204" pitchFamily="34" charset="0"/>
                          <a:ea typeface="Verdana" panose="020B0604030504040204" pitchFamily="34" charset="0"/>
                          <a:cs typeface="Verdana" panose="020B0604030504040204" pitchFamily="34" charset="0"/>
                        </a:rPr>
                        <a:t> </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7</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19902946"/>
                  </a:ext>
                </a:extLst>
              </a:tr>
              <a:tr h="210575">
                <a:tc>
                  <a:txBody>
                    <a:bodyPr/>
                    <a:lstStyle/>
                    <a:p>
                      <a:r>
                        <a:rPr lang="en-US" sz="900">
                          <a:effectLst/>
                          <a:latin typeface="Verdana" panose="020B0604030504040204" pitchFamily="34" charset="0"/>
                          <a:ea typeface="Verdana" panose="020B0604030504040204" pitchFamily="34" charset="0"/>
                          <a:cs typeface="Verdana" panose="020B0604030504040204" pitchFamily="34" charset="0"/>
                        </a:rPr>
                        <a:t>CaO </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9</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2</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21607199"/>
                  </a:ext>
                </a:extLst>
              </a:tr>
              <a:tr h="210575">
                <a:tc>
                  <a:txBody>
                    <a:bodyPr/>
                    <a:lstStyle/>
                    <a:p>
                      <a:r>
                        <a:rPr lang="en-US" sz="900">
                          <a:effectLst/>
                          <a:latin typeface="Verdana" panose="020B0604030504040204" pitchFamily="34" charset="0"/>
                          <a:ea typeface="Verdana" panose="020B0604030504040204" pitchFamily="34" charset="0"/>
                          <a:cs typeface="Verdana" panose="020B0604030504040204" pitchFamily="34" charset="0"/>
                        </a:rPr>
                        <a:t>Fe</a:t>
                      </a:r>
                      <a:r>
                        <a:rPr lang="en-US" sz="900" baseline="-25000">
                          <a:effectLst/>
                          <a:latin typeface="Verdana" panose="020B0604030504040204" pitchFamily="34" charset="0"/>
                          <a:ea typeface="Verdana" panose="020B0604030504040204" pitchFamily="34" charset="0"/>
                          <a:cs typeface="Verdana" panose="020B0604030504040204" pitchFamily="34" charset="0"/>
                        </a:rPr>
                        <a:t>2</a:t>
                      </a:r>
                      <a:r>
                        <a:rPr lang="en-US" sz="900">
                          <a:effectLst/>
                          <a:latin typeface="Verdana" panose="020B0604030504040204" pitchFamily="34" charset="0"/>
                          <a:ea typeface="Verdana" panose="020B0604030504040204" pitchFamily="34" charset="0"/>
                          <a:cs typeface="Verdana" panose="020B0604030504040204" pitchFamily="34" charset="0"/>
                        </a:rPr>
                        <a:t>O</a:t>
                      </a:r>
                      <a:r>
                        <a:rPr lang="en-US" sz="900" baseline="-25000">
                          <a:effectLst/>
                          <a:latin typeface="Verdana" panose="020B0604030504040204" pitchFamily="34" charset="0"/>
                          <a:ea typeface="Verdana" panose="020B0604030504040204" pitchFamily="34" charset="0"/>
                          <a:cs typeface="Verdana" panose="020B0604030504040204" pitchFamily="34" charset="0"/>
                        </a:rPr>
                        <a:t>3</a:t>
                      </a:r>
                      <a:endParaRPr lang="en-US" sz="900">
                        <a:effectLst/>
                        <a:latin typeface="Verdana" panose="020B0604030504040204" pitchFamily="34" charset="0"/>
                        <a:ea typeface="Verdana" panose="020B0604030504040204" pitchFamily="34" charset="0"/>
                        <a:cs typeface="Verdana" panose="020B0604030504040204" pitchFamily="34" charset="0"/>
                      </a:endParaRP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3</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2</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595191612"/>
                  </a:ext>
                </a:extLst>
              </a:tr>
              <a:tr h="210575">
                <a:tc>
                  <a:txBody>
                    <a:bodyPr/>
                    <a:lstStyle/>
                    <a:p>
                      <a:r>
                        <a:rPr lang="en-US" sz="900" dirty="0">
                          <a:effectLst/>
                          <a:latin typeface="Verdana" panose="020B0604030504040204" pitchFamily="34" charset="0"/>
                          <a:ea typeface="Verdana" panose="020B0604030504040204" pitchFamily="34" charset="0"/>
                          <a:cs typeface="Verdana" panose="020B0604030504040204" pitchFamily="34" charset="0"/>
                        </a:rPr>
                        <a:t>Open porosity</a:t>
                      </a:r>
                      <a:r>
                        <a:rPr lang="ru-RU" sz="900" dirty="0">
                          <a:effectLst/>
                          <a:latin typeface="Verdana" panose="020B0604030504040204" pitchFamily="34" charset="0"/>
                          <a:ea typeface="Verdana" panose="020B0604030504040204" pitchFamily="34" charset="0"/>
                          <a:cs typeface="Verdana" panose="020B0604030504040204" pitchFamily="34" charset="0"/>
                        </a:rPr>
                        <a:t>, %</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16</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16</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17</a:t>
                      </a:r>
                      <a:r>
                        <a:rPr lang="en-US" sz="900" dirty="0">
                          <a:effectLst/>
                          <a:latin typeface="Verdana" panose="020B0604030504040204" pitchFamily="34" charset="0"/>
                          <a:ea typeface="Verdana" panose="020B0604030504040204" pitchFamily="34" charset="0"/>
                          <a:cs typeface="Verdana" panose="020B0604030504040204" pitchFamily="34" charset="0"/>
                        </a:rPr>
                        <a:t>.</a:t>
                      </a:r>
                      <a:r>
                        <a:rPr lang="ru-RU" sz="900" dirty="0">
                          <a:effectLst/>
                          <a:latin typeface="Verdana" panose="020B0604030504040204" pitchFamily="34" charset="0"/>
                          <a:ea typeface="Verdana" panose="020B0604030504040204" pitchFamily="34" charset="0"/>
                          <a:cs typeface="Verdana" panose="020B0604030504040204" pitchFamily="34" charset="0"/>
                        </a:rPr>
                        <a:t>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1417671"/>
                  </a:ext>
                </a:extLst>
              </a:tr>
              <a:tr h="210575">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С</a:t>
                      </a:r>
                      <a:r>
                        <a:rPr lang="en-US" sz="900" dirty="0">
                          <a:effectLst/>
                          <a:latin typeface="Verdana" panose="020B0604030504040204" pitchFamily="34" charset="0"/>
                          <a:ea typeface="Verdana" panose="020B0604030504040204" pitchFamily="34" charset="0"/>
                          <a:cs typeface="Verdana" panose="020B0604030504040204" pitchFamily="34" charset="0"/>
                        </a:rPr>
                        <a:t>rushing strength</a:t>
                      </a:r>
                      <a:r>
                        <a:rPr lang="ru-RU" sz="900" dirty="0">
                          <a:effectLst/>
                          <a:latin typeface="Verdana" panose="020B0604030504040204" pitchFamily="34" charset="0"/>
                          <a:ea typeface="Verdana" panose="020B0604030504040204" pitchFamily="34" charset="0"/>
                          <a:cs typeface="Verdana" panose="020B0604030504040204" pitchFamily="34" charset="0"/>
                        </a:rPr>
                        <a:t>, </a:t>
                      </a:r>
                      <a:r>
                        <a:rPr lang="en-US" sz="900" dirty="0">
                          <a:effectLst/>
                          <a:latin typeface="Verdana" panose="020B0604030504040204" pitchFamily="34" charset="0"/>
                          <a:ea typeface="Verdana" panose="020B0604030504040204" pitchFamily="34" charset="0"/>
                          <a:cs typeface="Verdana" panose="020B0604030504040204" pitchFamily="34" charset="0"/>
                        </a:rPr>
                        <a:t>N/mm</a:t>
                      </a:r>
                      <a:r>
                        <a:rPr lang="en-US" sz="900" baseline="30000" dirty="0">
                          <a:effectLst/>
                          <a:latin typeface="Verdana" panose="020B0604030504040204" pitchFamily="34" charset="0"/>
                          <a:ea typeface="Verdana" panose="020B0604030504040204" pitchFamily="34" charset="0"/>
                          <a:cs typeface="Verdana" panose="020B0604030504040204" pitchFamily="34" charset="0"/>
                        </a:rPr>
                        <a:t>3</a:t>
                      </a:r>
                      <a:endParaRPr lang="ru-RU" sz="900" baseline="30000" dirty="0">
                        <a:effectLst/>
                        <a:latin typeface="Verdana" panose="020B0604030504040204" pitchFamily="34" charset="0"/>
                        <a:ea typeface="Verdana" panose="020B0604030504040204" pitchFamily="34" charset="0"/>
                        <a:cs typeface="Verdana" panose="020B0604030504040204" pitchFamily="34" charset="0"/>
                      </a:endParaRP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60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55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55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799504243"/>
                  </a:ext>
                </a:extLst>
              </a:tr>
              <a:tr h="308342">
                <a:tc>
                  <a:txBody>
                    <a:bodyPr/>
                    <a:lstStyle/>
                    <a:p>
                      <a:r>
                        <a:rPr lang="en-US" sz="900" dirty="0">
                          <a:effectLst/>
                          <a:latin typeface="Verdana" panose="020B0604030504040204" pitchFamily="34" charset="0"/>
                          <a:ea typeface="Verdana" panose="020B0604030504040204" pitchFamily="34" charset="0"/>
                          <a:cs typeface="Verdana" panose="020B0604030504040204" pitchFamily="34" charset="0"/>
                        </a:rPr>
                        <a:t>Refractoriness under load</a:t>
                      </a:r>
                      <a:r>
                        <a:rPr lang="ru-RU" sz="900" dirty="0">
                          <a:effectLst/>
                          <a:latin typeface="Verdana" panose="020B0604030504040204" pitchFamily="34" charset="0"/>
                          <a:ea typeface="Verdana" panose="020B0604030504040204" pitchFamily="34" charset="0"/>
                          <a:cs typeface="Verdana" panose="020B0604030504040204" pitchFamily="34" charset="0"/>
                        </a:rPr>
                        <a:t>,</a:t>
                      </a:r>
                      <a:br>
                        <a:rPr lang="ru-RU" sz="900" dirty="0">
                          <a:effectLst/>
                          <a:latin typeface="Verdana" panose="020B0604030504040204" pitchFamily="34" charset="0"/>
                          <a:ea typeface="Verdana" panose="020B0604030504040204" pitchFamily="34" charset="0"/>
                          <a:cs typeface="Verdana" panose="020B0604030504040204" pitchFamily="34" charset="0"/>
                        </a:rPr>
                      </a:br>
                      <a:r>
                        <a:rPr lang="ru-RU" sz="900" dirty="0">
                          <a:effectLst/>
                          <a:latin typeface="Verdana" panose="020B0604030504040204" pitchFamily="34" charset="0"/>
                          <a:ea typeface="Verdana" panose="020B0604030504040204" pitchFamily="34" charset="0"/>
                          <a:cs typeface="Verdana" panose="020B0604030504040204" pitchFamily="34" charset="0"/>
                        </a:rPr>
                        <a:t>°С (</a:t>
                      </a:r>
                      <a:r>
                        <a:rPr lang="en-US" sz="900" dirty="0">
                          <a:effectLst/>
                          <a:latin typeface="Verdana" panose="020B0604030504040204" pitchFamily="34" charset="0"/>
                          <a:ea typeface="Verdana" panose="020B0604030504040204" pitchFamily="34" charset="0"/>
                          <a:cs typeface="Verdana" panose="020B0604030504040204" pitchFamily="34" charset="0"/>
                        </a:rPr>
                        <a:t>ISO</a:t>
                      </a:r>
                      <a:r>
                        <a:rPr lang="ru-RU" sz="900" dirty="0">
                          <a:effectLst/>
                          <a:latin typeface="Verdana" panose="020B0604030504040204" pitchFamily="34" charset="0"/>
                          <a:ea typeface="Verdana" panose="020B0604030504040204" pitchFamily="34" charset="0"/>
                          <a:cs typeface="Verdana" panose="020B0604030504040204" pitchFamily="34" charset="0"/>
                        </a:rPr>
                        <a:t> 1893-89 </a:t>
                      </a:r>
                      <a:r>
                        <a:rPr lang="en-US" sz="900" dirty="0">
                          <a:effectLst/>
                          <a:latin typeface="Verdana" panose="020B0604030504040204" pitchFamily="34" charset="0"/>
                          <a:ea typeface="Verdana" panose="020B0604030504040204" pitchFamily="34" charset="0"/>
                          <a:cs typeface="Verdana" panose="020B0604030504040204" pitchFamily="34" charset="0"/>
                        </a:rPr>
                        <a:t>in</a:t>
                      </a:r>
                      <a:r>
                        <a:rPr lang="ru-RU" sz="900" dirty="0">
                          <a:effectLst/>
                          <a:latin typeface="Verdana" panose="020B0604030504040204" pitchFamily="34" charset="0"/>
                          <a:ea typeface="Verdana" panose="020B0604030504040204" pitchFamily="34" charset="0"/>
                          <a:cs typeface="Verdana" panose="020B0604030504040204" pitchFamily="34" charset="0"/>
                        </a:rPr>
                        <a:t> Т</a:t>
                      </a:r>
                      <a:r>
                        <a:rPr lang="ru-RU" sz="900" baseline="-25000" dirty="0">
                          <a:effectLst/>
                          <a:latin typeface="Verdana" panose="020B0604030504040204" pitchFamily="34" charset="0"/>
                          <a:ea typeface="Verdana" panose="020B0604030504040204" pitchFamily="34" charset="0"/>
                          <a:cs typeface="Verdana" panose="020B0604030504040204" pitchFamily="34" charset="0"/>
                        </a:rPr>
                        <a:t>05</a:t>
                      </a:r>
                      <a:r>
                        <a:rPr lang="ru-RU" sz="900" dirty="0">
                          <a:effectLst/>
                          <a:latin typeface="Verdana" panose="020B0604030504040204" pitchFamily="34" charset="0"/>
                          <a:ea typeface="Verdana" panose="020B0604030504040204" pitchFamily="34" charset="0"/>
                          <a:cs typeface="Verdana" panose="020B0604030504040204" pitchFamily="34" charset="0"/>
                        </a:rPr>
                        <a:t>)</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a:t>
                      </a:r>
                      <a:r>
                        <a:rPr lang="en-US" sz="900" dirty="0">
                          <a:effectLst/>
                          <a:latin typeface="Verdana" panose="020B0604030504040204" pitchFamily="34" charset="0"/>
                          <a:ea typeface="Verdana" panose="020B0604030504040204" pitchFamily="34" charset="0"/>
                          <a:cs typeface="Verdana" panose="020B0604030504040204" pitchFamily="34" charset="0"/>
                        </a:rPr>
                        <a:t> </a:t>
                      </a:r>
                      <a:r>
                        <a:rPr lang="ru-RU" sz="900" dirty="0">
                          <a:effectLst/>
                          <a:latin typeface="Verdana" panose="020B0604030504040204" pitchFamily="34" charset="0"/>
                          <a:ea typeface="Verdana" panose="020B0604030504040204" pitchFamily="34" charset="0"/>
                          <a:cs typeface="Verdana" panose="020B0604030504040204" pitchFamily="34" charset="0"/>
                        </a:rPr>
                        <a:t>670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a:t>
                      </a:r>
                      <a:r>
                        <a:rPr lang="en-US" sz="900" dirty="0">
                          <a:effectLst/>
                          <a:latin typeface="Verdana" panose="020B0604030504040204" pitchFamily="34" charset="0"/>
                          <a:ea typeface="Verdana" panose="020B0604030504040204" pitchFamily="34" charset="0"/>
                          <a:cs typeface="Verdana" panose="020B0604030504040204" pitchFamily="34" charset="0"/>
                        </a:rPr>
                        <a:t> </a:t>
                      </a:r>
                      <a:r>
                        <a:rPr lang="ru-RU" sz="900" dirty="0">
                          <a:effectLst/>
                          <a:latin typeface="Verdana" panose="020B0604030504040204" pitchFamily="34" charset="0"/>
                          <a:ea typeface="Verdana" panose="020B0604030504040204" pitchFamily="34" charset="0"/>
                          <a:cs typeface="Verdana" panose="020B0604030504040204" pitchFamily="34" charset="0"/>
                        </a:rPr>
                        <a:t>640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a:t>
                      </a:r>
                      <a:r>
                        <a:rPr lang="en-US" sz="900" dirty="0">
                          <a:effectLst/>
                          <a:latin typeface="Verdana" panose="020B0604030504040204" pitchFamily="34" charset="0"/>
                          <a:ea typeface="Verdana" panose="020B0604030504040204" pitchFamily="34" charset="0"/>
                          <a:cs typeface="Verdana" panose="020B0604030504040204" pitchFamily="34" charset="0"/>
                        </a:rPr>
                        <a:t> </a:t>
                      </a:r>
                      <a:r>
                        <a:rPr lang="ru-RU" sz="900" dirty="0">
                          <a:effectLst/>
                          <a:latin typeface="Verdana" panose="020B0604030504040204" pitchFamily="34" charset="0"/>
                          <a:ea typeface="Verdana" panose="020B0604030504040204" pitchFamily="34" charset="0"/>
                          <a:cs typeface="Verdana" panose="020B0604030504040204" pitchFamily="34" charset="0"/>
                        </a:rPr>
                        <a:t>560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360274064"/>
                  </a:ext>
                </a:extLst>
              </a:tr>
              <a:tr h="3083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Thermal shock resistance, air, number of </a:t>
                      </a:r>
                      <a:r>
                        <a:rPr lang="en-US" sz="900" b="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coolings</a:t>
                      </a:r>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GOST R 52542-2006, EN 993-11)</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90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80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80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719636748"/>
                  </a:ext>
                </a:extLst>
              </a:tr>
              <a:tr h="308342">
                <a:tc>
                  <a:txBody>
                    <a:bodyPr/>
                    <a:lstStyle/>
                    <a:p>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Thermal shock resistance, water, number of </a:t>
                      </a:r>
                      <a:r>
                        <a:rPr lang="en-US" sz="900" b="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coolings</a:t>
                      </a:r>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ru-RU"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t>
                      </a:r>
                      <a:r>
                        <a:rPr lang="en-US" sz="900" b="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GOST 7875.0-2018, GOST 7875.1-2018)</a:t>
                      </a:r>
                    </a:p>
                  </a:txBody>
                  <a:tcPr marL="38100" marR="38100" marT="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a:effectLst/>
                          <a:latin typeface="Verdana" panose="020B0604030504040204" pitchFamily="34" charset="0"/>
                          <a:ea typeface="Verdana" panose="020B0604030504040204" pitchFamily="34" charset="0"/>
                          <a:cs typeface="Verdana" panose="020B0604030504040204" pitchFamily="34" charset="0"/>
                        </a:rPr>
                        <a:t>20</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ru-RU" sz="900">
                          <a:effectLst/>
                          <a:latin typeface="Verdana" panose="020B0604030504040204" pitchFamily="34" charset="0"/>
                          <a:ea typeface="Verdana" panose="020B0604030504040204" pitchFamily="34" charset="0"/>
                          <a:cs typeface="Verdana" panose="020B0604030504040204" pitchFamily="34" charset="0"/>
                        </a:rPr>
                        <a:t>15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ru-RU" sz="900" dirty="0">
                          <a:effectLst/>
                          <a:latin typeface="Verdana" panose="020B0604030504040204" pitchFamily="34" charset="0"/>
                          <a:ea typeface="Verdana" panose="020B0604030504040204" pitchFamily="34" charset="0"/>
                          <a:cs typeface="Verdana" panose="020B0604030504040204" pitchFamily="34" charset="0"/>
                        </a:rPr>
                        <a:t>15</a:t>
                      </a:r>
                    </a:p>
                  </a:txBody>
                  <a:tcPr marL="38100" marR="38100" marT="38100" marB="38100"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635026296"/>
                  </a:ext>
                </a:extLst>
              </a:tr>
            </a:tbl>
          </a:graphicData>
        </a:graphic>
      </p:graphicFrame>
      <p:sp>
        <p:nvSpPr>
          <p:cNvPr id="6" name="TextBox 5">
            <a:extLst>
              <a:ext uri="{FF2B5EF4-FFF2-40B4-BE49-F238E27FC236}">
                <a16:creationId xmlns:a16="http://schemas.microsoft.com/office/drawing/2014/main" xmlns="" id="{9800FC2F-A347-5D4A-8357-D3ADE8ECF897}"/>
              </a:ext>
            </a:extLst>
          </p:cNvPr>
          <p:cNvSpPr txBox="1"/>
          <p:nvPr/>
        </p:nvSpPr>
        <p:spPr>
          <a:xfrm>
            <a:off x="228180" y="676521"/>
            <a:ext cx="2938884" cy="436017"/>
          </a:xfrm>
          <a:prstGeom prst="rect">
            <a:avLst/>
          </a:prstGeom>
          <a:noFill/>
        </p:spPr>
        <p:txBody>
          <a:bodyPr wrap="square" lIns="0" tIns="0" rIns="0" bIns="0" rtlCol="0">
            <a:spAutoFit/>
          </a:bodyPr>
          <a:lstStyle/>
          <a:p>
            <a:pPr>
              <a:lnSpc>
                <a:spcPts val="3400"/>
              </a:lnSpc>
              <a:spcAft>
                <a:spcPts val="1300"/>
              </a:spcAft>
            </a:pPr>
            <a:r>
              <a:rPr lang="en-US" sz="3000" spc="-120" dirty="0">
                <a:latin typeface="Verdana" panose="020B0604030504040204" pitchFamily="34" charset="0"/>
                <a:ea typeface="Verdana" panose="020B0604030504040204" pitchFamily="34" charset="0"/>
                <a:cs typeface="Verdana" panose="020B0604030504040204" pitchFamily="34" charset="0"/>
              </a:rPr>
              <a:t>RMAG Standard</a:t>
            </a:r>
          </a:p>
        </p:txBody>
      </p:sp>
      <p:sp>
        <p:nvSpPr>
          <p:cNvPr id="8" name="TextBox 7">
            <a:extLst>
              <a:ext uri="{FF2B5EF4-FFF2-40B4-BE49-F238E27FC236}">
                <a16:creationId xmlns:a16="http://schemas.microsoft.com/office/drawing/2014/main" xmlns="" id="{BE68DBDC-33FD-5349-AB11-CF9E93E3BA6D}"/>
              </a:ext>
            </a:extLst>
          </p:cNvPr>
          <p:cNvSpPr txBox="1"/>
          <p:nvPr/>
        </p:nvSpPr>
        <p:spPr>
          <a:xfrm>
            <a:off x="250825" y="4092418"/>
            <a:ext cx="2773363" cy="369332"/>
          </a:xfrm>
          <a:prstGeom prst="rect">
            <a:avLst/>
          </a:prstGeom>
          <a:noFill/>
        </p:spPr>
        <p:txBody>
          <a:bodyPr wrap="square" lIns="0" tIns="0" rIns="0" bIns="0" rtlCol="0">
            <a:spAutoFit/>
          </a:bodyPr>
          <a:lstStyle/>
          <a:p>
            <a:pPr>
              <a:spcAft>
                <a:spcPts val="600"/>
              </a:spcAft>
            </a:pPr>
            <a:r>
              <a:rPr lang="en" sz="600" dirty="0">
                <a:latin typeface="Verdana" panose="020B0604030504040204" pitchFamily="34" charset="0"/>
                <a:ea typeface="Verdana" panose="020B0604030504040204" pitchFamily="34" charset="0"/>
                <a:cs typeface="Verdana" panose="020B0604030504040204" pitchFamily="34" charset="0"/>
              </a:rPr>
              <a:t>The typical data represent results of testing samples in accordance with the valid standards. These values are not obligatory. We reserve the right for other technical development and related changes of product parameters.</a:t>
            </a:r>
          </a:p>
        </p:txBody>
      </p:sp>
      <p:sp>
        <p:nvSpPr>
          <p:cNvPr id="9" name="Footer Placeholder 4">
            <a:extLst>
              <a:ext uri="{FF2B5EF4-FFF2-40B4-BE49-F238E27FC236}">
                <a16:creationId xmlns:a16="http://schemas.microsoft.com/office/drawing/2014/main" xmlns="" id="{E9724BC9-0A3B-9D4E-B6E7-AF5400FB57EB}"/>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10" name="TextBox 9">
            <a:hlinkClick r:id="rId2" action="ppaction://hlinksldjump"/>
            <a:extLst>
              <a:ext uri="{FF2B5EF4-FFF2-40B4-BE49-F238E27FC236}">
                <a16:creationId xmlns:a16="http://schemas.microsoft.com/office/drawing/2014/main" xmlns="" id="{10645A11-1725-3649-A6D5-BEBBD72D6E98}"/>
              </a:ext>
            </a:extLst>
          </p:cNvPr>
          <p:cNvSpPr txBox="1"/>
          <p:nvPr/>
        </p:nvSpPr>
        <p:spPr>
          <a:xfrm>
            <a:off x="227036" y="174514"/>
            <a:ext cx="2797152"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2.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what we offer</a:t>
            </a:r>
          </a:p>
        </p:txBody>
      </p:sp>
      <p:sp>
        <p:nvSpPr>
          <p:cNvPr id="11" name="TextBox 10">
            <a:extLst>
              <a:ext uri="{FF2B5EF4-FFF2-40B4-BE49-F238E27FC236}">
                <a16:creationId xmlns:a16="http://schemas.microsoft.com/office/drawing/2014/main" xmlns="" id="{A2905E82-73C4-FB46-890F-7A60A3C93AB0}"/>
              </a:ext>
            </a:extLst>
          </p:cNvPr>
          <p:cNvSpPr txBox="1"/>
          <p:nvPr/>
        </p:nvSpPr>
        <p:spPr>
          <a:xfrm>
            <a:off x="3167063" y="174514"/>
            <a:ext cx="4244975" cy="269304"/>
          </a:xfrm>
          <a:prstGeom prst="rect">
            <a:avLst/>
          </a:prstGeom>
          <a:noFill/>
        </p:spPr>
        <p:txBody>
          <a:bodyPr wrap="square" lIns="0" tIns="0" rIns="0" bIns="0" rtlCol="0">
            <a:spAutoFit/>
          </a:bodyPr>
          <a:lstStyle/>
          <a:p>
            <a:r>
              <a:rPr lang="en-US" sz="1750" dirty="0">
                <a:solidFill>
                  <a:schemeClr val="tx1">
                    <a:alpha val="30000"/>
                  </a:schemeClr>
                </a:solidFill>
                <a:latin typeface="Verdana" panose="020B0604030504040204" pitchFamily="34" charset="0"/>
                <a:ea typeface="Verdana" panose="020B0604030504040204" pitchFamily="34" charset="0"/>
                <a:cs typeface="Verdana" panose="020B0604030504040204" pitchFamily="34" charset="0"/>
              </a:rPr>
              <a:t>innovative products </a:t>
            </a:r>
          </a:p>
        </p:txBody>
      </p:sp>
    </p:spTree>
    <p:extLst>
      <p:ext uri="{BB962C8B-B14F-4D97-AF65-F5344CB8AC3E}">
        <p14:creationId xmlns:p14="http://schemas.microsoft.com/office/powerpoint/2010/main" val="1520658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2693529-D58A-7A47-9DBE-BCC0B8CDA9FA}"/>
              </a:ext>
            </a:extLst>
          </p:cNvPr>
          <p:cNvSpPr txBox="1"/>
          <p:nvPr/>
        </p:nvSpPr>
        <p:spPr>
          <a:xfrm>
            <a:off x="3234019" y="178534"/>
            <a:ext cx="3041276" cy="261610"/>
          </a:xfrm>
          <a:prstGeom prst="rect">
            <a:avLst/>
          </a:prstGeom>
          <a:noFill/>
        </p:spPr>
        <p:txBody>
          <a:bodyPr wrap="square" lIns="0" tIns="0" rIns="0" bIns="0" rtlCol="0">
            <a:spAutoFit/>
          </a:bodyPr>
          <a:lstStyle/>
          <a:p>
            <a:r>
              <a:rPr lang="en-US" sz="1700" dirty="0">
                <a:latin typeface="Verdana" panose="020B0604030504040204" pitchFamily="34" charset="0"/>
                <a:ea typeface="Verdana" panose="020B0604030504040204" pitchFamily="34" charset="0"/>
                <a:cs typeface="Verdana" panose="020B0604030504040204" pitchFamily="34" charset="0"/>
              </a:rPr>
              <a:t>experience</a:t>
            </a:r>
            <a:r>
              <a:rPr lang="ru-RU" sz="1700" dirty="0">
                <a:latin typeface="Verdana" panose="020B0604030504040204" pitchFamily="34" charset="0"/>
                <a:ea typeface="Verdana" panose="020B0604030504040204" pitchFamily="34" charset="0"/>
                <a:cs typeface="Verdana" panose="020B0604030504040204" pitchFamily="34" charset="0"/>
              </a:rPr>
              <a:t> × </a:t>
            </a:r>
            <a:r>
              <a:rPr lang="en-US" sz="1700" dirty="0">
                <a:latin typeface="Verdana" panose="020B0604030504040204" pitchFamily="34" charset="0"/>
                <a:ea typeface="Verdana" panose="020B0604030504040204" pitchFamily="34" charset="0"/>
                <a:cs typeface="Verdana" panose="020B0604030504040204" pitchFamily="34" charset="0"/>
              </a:rPr>
              <a:t>inspiration </a:t>
            </a:r>
            <a:endParaRPr lang="ru-RU" sz="17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xmlns="" id="{8A12D3A6-5AD9-1A40-94C7-A90DF06DB194}"/>
              </a:ext>
            </a:extLst>
          </p:cNvPr>
          <p:cNvSpPr txBox="1"/>
          <p:nvPr/>
        </p:nvSpPr>
        <p:spPr>
          <a:xfrm>
            <a:off x="4767595" y="517084"/>
            <a:ext cx="1618692" cy="523220"/>
          </a:xfrm>
          <a:prstGeom prst="rect">
            <a:avLst/>
          </a:prstGeom>
          <a:noFill/>
        </p:spPr>
        <p:txBody>
          <a:bodyPr wrap="square" lIns="0" tIns="0" rIns="0" bIns="0" rtlCol="0">
            <a:spAutoFit/>
          </a:bodyPr>
          <a:lstStyle/>
          <a:p>
            <a:r>
              <a:rPr lang="en-US" sz="1700" dirty="0">
                <a:solidFill>
                  <a:schemeClr val="tx1">
                    <a:alpha val="30000"/>
                  </a:schemeClr>
                </a:solidFill>
                <a:latin typeface="Verdana" panose="020B0604030504040204" pitchFamily="34" charset="0"/>
                <a:ea typeface="Verdana" panose="020B0604030504040204" pitchFamily="34" charset="0"/>
                <a:cs typeface="Verdana" panose="020B0604030504040204" pitchFamily="34" charset="0"/>
              </a:rPr>
              <a:t>for achievements </a:t>
            </a:r>
            <a:endParaRPr lang="ru-RU" sz="1700" dirty="0">
              <a:solidFill>
                <a:schemeClr val="tx1">
                  <a:alpha val="3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B7F45875-AE32-BB46-A3B9-DBDE74380EC7}"/>
              </a:ext>
            </a:extLst>
          </p:cNvPr>
          <p:cNvSpPr txBox="1"/>
          <p:nvPr/>
        </p:nvSpPr>
        <p:spPr>
          <a:xfrm>
            <a:off x="13900" y="-522106"/>
            <a:ext cx="1947553" cy="3693319"/>
          </a:xfrm>
          <a:prstGeom prst="rect">
            <a:avLst/>
          </a:prstGeom>
          <a:noFill/>
        </p:spPr>
        <p:txBody>
          <a:bodyPr wrap="square" lIns="0" tIns="0" rIns="0" bIns="0" rtlCol="0">
            <a:spAutoFit/>
          </a:bodyPr>
          <a:lstStyle/>
          <a:p>
            <a:r>
              <a:rPr lang="en-US" sz="24000" dirty="0">
                <a:solidFill>
                  <a:srgbClr val="FF8400"/>
                </a:solidFill>
                <a:latin typeface="Verdana" panose="020B0604030504040204" pitchFamily="34" charset="0"/>
                <a:ea typeface="Verdana" panose="020B0604030504040204" pitchFamily="34" charset="0"/>
                <a:cs typeface="Verdana" panose="020B0604030504040204" pitchFamily="34" charset="0"/>
              </a:rPr>
              <a:t>3</a:t>
            </a:r>
            <a:endParaRPr lang="ru-RU" sz="24000" dirty="0">
              <a:solidFill>
                <a:srgbClr val="FF84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53BAAC14-1DFB-2345-8ED4-74F2AEB83823}"/>
              </a:ext>
            </a:extLst>
          </p:cNvPr>
          <p:cNvSpPr txBox="1"/>
          <p:nvPr/>
        </p:nvSpPr>
        <p:spPr>
          <a:xfrm>
            <a:off x="4719786" y="2084084"/>
            <a:ext cx="4173389" cy="507831"/>
          </a:xfrm>
          <a:prstGeom prst="rect">
            <a:avLst/>
          </a:prstGeom>
          <a:noFill/>
        </p:spPr>
        <p:txBody>
          <a:bodyPr wrap="square" lIns="0" tIns="0" rIns="0" bIns="0" rtlCol="0">
            <a:spAutoFit/>
          </a:bodyPr>
          <a:lstStyle/>
          <a:p>
            <a:r>
              <a:rPr lang="en-US" sz="3300" dirty="0">
                <a:latin typeface="Verdana" panose="020B0604030504040204" pitchFamily="34" charset="0"/>
                <a:ea typeface="Verdana" panose="020B0604030504040204" pitchFamily="34" charset="0"/>
                <a:cs typeface="Verdana" panose="020B0604030504040204" pitchFamily="34" charset="0"/>
              </a:rPr>
              <a:t>how we work </a:t>
            </a:r>
            <a:endParaRPr lang="ru-RU" sz="3300" dirty="0">
              <a:latin typeface="Verdana" panose="020B0604030504040204" pitchFamily="34" charset="0"/>
              <a:ea typeface="Verdana" panose="020B0604030504040204" pitchFamily="34" charset="0"/>
              <a:cs typeface="Verdana" panose="020B0604030504040204" pitchFamily="34" charset="0"/>
            </a:endParaRPr>
          </a:p>
        </p:txBody>
      </p:sp>
      <p:sp>
        <p:nvSpPr>
          <p:cNvPr id="9" name="Footer Placeholder 4">
            <a:extLst>
              <a:ext uri="{FF2B5EF4-FFF2-40B4-BE49-F238E27FC236}">
                <a16:creationId xmlns:a16="http://schemas.microsoft.com/office/drawing/2014/main" xmlns="" id="{2AB4CD1F-F941-0F47-816B-F36025E10540}"/>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2648839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xmlns="" id="{DC0A4A90-7426-0043-9A6A-325A705E8897}"/>
              </a:ext>
            </a:extLst>
          </p:cNvPr>
          <p:cNvGrpSpPr/>
          <p:nvPr/>
        </p:nvGrpSpPr>
        <p:grpSpPr>
          <a:xfrm>
            <a:off x="3916861" y="4096870"/>
            <a:ext cx="455957" cy="421277"/>
            <a:chOff x="3954399" y="2546987"/>
            <a:chExt cx="455957" cy="421277"/>
          </a:xfrm>
        </p:grpSpPr>
        <p:pic>
          <p:nvPicPr>
            <p:cNvPr id="4" name="Рисунок 3">
              <a:extLst>
                <a:ext uri="{FF2B5EF4-FFF2-40B4-BE49-F238E27FC236}">
                  <a16:creationId xmlns:a16="http://schemas.microsoft.com/office/drawing/2014/main" xmlns="" id="{C4C0AE6E-D45A-EF41-8631-A28D955CA0DA}"/>
                </a:ext>
              </a:extLst>
            </p:cNvPr>
            <p:cNvPicPr>
              <a:picLocks noChangeAspect="1"/>
            </p:cNvPicPr>
            <p:nvPr/>
          </p:nvPicPr>
          <p:blipFill>
            <a:blip r:embed="rId2"/>
            <a:stretch>
              <a:fillRect/>
            </a:stretch>
          </p:blipFill>
          <p:spPr>
            <a:xfrm>
              <a:off x="3954399" y="2546987"/>
              <a:ext cx="421277" cy="421277"/>
            </a:xfrm>
            <a:prstGeom prst="rect">
              <a:avLst/>
            </a:prstGeom>
          </p:spPr>
        </p:pic>
        <p:pic>
          <p:nvPicPr>
            <p:cNvPr id="5" name="Рисунок 4">
              <a:extLst>
                <a:ext uri="{FF2B5EF4-FFF2-40B4-BE49-F238E27FC236}">
                  <a16:creationId xmlns:a16="http://schemas.microsoft.com/office/drawing/2014/main" xmlns="" id="{7A0CC34A-5B2B-6045-8F5F-50A0B65ACF2A}"/>
                </a:ext>
              </a:extLst>
            </p:cNvPr>
            <p:cNvPicPr>
              <a:picLocks noChangeAspect="1"/>
            </p:cNvPicPr>
            <p:nvPr/>
          </p:nvPicPr>
          <p:blipFill>
            <a:blip r:embed="rId3"/>
            <a:stretch>
              <a:fillRect/>
            </a:stretch>
          </p:blipFill>
          <p:spPr>
            <a:xfrm>
              <a:off x="4134365" y="2627218"/>
              <a:ext cx="275991" cy="260658"/>
            </a:xfrm>
            <a:prstGeom prst="rect">
              <a:avLst/>
            </a:prstGeom>
          </p:spPr>
        </p:pic>
      </p:grpSp>
      <p:grpSp>
        <p:nvGrpSpPr>
          <p:cNvPr id="6" name="Группа 5">
            <a:extLst>
              <a:ext uri="{FF2B5EF4-FFF2-40B4-BE49-F238E27FC236}">
                <a16:creationId xmlns:a16="http://schemas.microsoft.com/office/drawing/2014/main" xmlns="" id="{B1136E99-98F4-9C46-8AF8-4FC112F62B4A}"/>
              </a:ext>
            </a:extLst>
          </p:cNvPr>
          <p:cNvGrpSpPr/>
          <p:nvPr/>
        </p:nvGrpSpPr>
        <p:grpSpPr>
          <a:xfrm>
            <a:off x="3913686" y="3577232"/>
            <a:ext cx="518802" cy="421277"/>
            <a:chOff x="3913686" y="3577232"/>
            <a:chExt cx="518802" cy="421277"/>
          </a:xfrm>
        </p:grpSpPr>
        <p:pic>
          <p:nvPicPr>
            <p:cNvPr id="7" name="Рисунок 6">
              <a:extLst>
                <a:ext uri="{FF2B5EF4-FFF2-40B4-BE49-F238E27FC236}">
                  <a16:creationId xmlns:a16="http://schemas.microsoft.com/office/drawing/2014/main" xmlns="" id="{1BB0AE05-13AC-CB46-AE1E-F90288871BCC}"/>
                </a:ext>
              </a:extLst>
            </p:cNvPr>
            <p:cNvPicPr>
              <a:picLocks noChangeAspect="1"/>
            </p:cNvPicPr>
            <p:nvPr/>
          </p:nvPicPr>
          <p:blipFill>
            <a:blip r:embed="rId2"/>
            <a:stretch>
              <a:fillRect/>
            </a:stretch>
          </p:blipFill>
          <p:spPr>
            <a:xfrm>
              <a:off x="3913686" y="3577232"/>
              <a:ext cx="421277" cy="421277"/>
            </a:xfrm>
            <a:prstGeom prst="rect">
              <a:avLst/>
            </a:prstGeom>
          </p:spPr>
        </p:pic>
        <p:pic>
          <p:nvPicPr>
            <p:cNvPr id="8" name="Рисунок 7">
              <a:extLst>
                <a:ext uri="{FF2B5EF4-FFF2-40B4-BE49-F238E27FC236}">
                  <a16:creationId xmlns:a16="http://schemas.microsoft.com/office/drawing/2014/main" xmlns="" id="{6401C02E-6C58-B142-9375-D1457B359F6C}"/>
                </a:ext>
              </a:extLst>
            </p:cNvPr>
            <p:cNvPicPr>
              <a:picLocks noChangeAspect="1"/>
            </p:cNvPicPr>
            <p:nvPr/>
          </p:nvPicPr>
          <p:blipFill>
            <a:blip r:embed="rId4"/>
            <a:stretch>
              <a:fillRect/>
            </a:stretch>
          </p:blipFill>
          <p:spPr>
            <a:xfrm>
              <a:off x="4137213" y="3657722"/>
              <a:ext cx="295275" cy="267153"/>
            </a:xfrm>
            <a:prstGeom prst="rect">
              <a:avLst/>
            </a:prstGeom>
          </p:spPr>
        </p:pic>
      </p:grpSp>
      <p:grpSp>
        <p:nvGrpSpPr>
          <p:cNvPr id="9" name="Группа 8">
            <a:extLst>
              <a:ext uri="{FF2B5EF4-FFF2-40B4-BE49-F238E27FC236}">
                <a16:creationId xmlns:a16="http://schemas.microsoft.com/office/drawing/2014/main" xmlns="" id="{6F74D922-4679-D242-844F-613CC1231055}"/>
              </a:ext>
            </a:extLst>
          </p:cNvPr>
          <p:cNvGrpSpPr/>
          <p:nvPr/>
        </p:nvGrpSpPr>
        <p:grpSpPr>
          <a:xfrm>
            <a:off x="3913686" y="3072407"/>
            <a:ext cx="478348" cy="421277"/>
            <a:chOff x="3913686" y="3072407"/>
            <a:chExt cx="478348" cy="421277"/>
          </a:xfrm>
        </p:grpSpPr>
        <p:pic>
          <p:nvPicPr>
            <p:cNvPr id="10" name="Рисунок 9">
              <a:extLst>
                <a:ext uri="{FF2B5EF4-FFF2-40B4-BE49-F238E27FC236}">
                  <a16:creationId xmlns:a16="http://schemas.microsoft.com/office/drawing/2014/main" xmlns="" id="{7C3224F1-F2AD-D04D-A07C-259ED8A372D6}"/>
                </a:ext>
              </a:extLst>
            </p:cNvPr>
            <p:cNvPicPr>
              <a:picLocks noChangeAspect="1"/>
            </p:cNvPicPr>
            <p:nvPr/>
          </p:nvPicPr>
          <p:blipFill>
            <a:blip r:embed="rId2"/>
            <a:stretch>
              <a:fillRect/>
            </a:stretch>
          </p:blipFill>
          <p:spPr>
            <a:xfrm>
              <a:off x="3913686" y="3072407"/>
              <a:ext cx="421277" cy="421277"/>
            </a:xfrm>
            <a:prstGeom prst="rect">
              <a:avLst/>
            </a:prstGeom>
          </p:spPr>
        </p:pic>
        <p:pic>
          <p:nvPicPr>
            <p:cNvPr id="11" name="Рисунок 10">
              <a:extLst>
                <a:ext uri="{FF2B5EF4-FFF2-40B4-BE49-F238E27FC236}">
                  <a16:creationId xmlns:a16="http://schemas.microsoft.com/office/drawing/2014/main" xmlns="" id="{BFF137B9-BF73-AE4B-827C-627C1AC3A04B}"/>
                </a:ext>
              </a:extLst>
            </p:cNvPr>
            <p:cNvPicPr>
              <a:picLocks noChangeAspect="1"/>
            </p:cNvPicPr>
            <p:nvPr/>
          </p:nvPicPr>
          <p:blipFill>
            <a:blip r:embed="rId5"/>
            <a:stretch>
              <a:fillRect/>
            </a:stretch>
          </p:blipFill>
          <p:spPr>
            <a:xfrm>
              <a:off x="4165600" y="3159356"/>
              <a:ext cx="226434" cy="231252"/>
            </a:xfrm>
            <a:prstGeom prst="rect">
              <a:avLst/>
            </a:prstGeom>
          </p:spPr>
        </p:pic>
      </p:grpSp>
      <p:grpSp>
        <p:nvGrpSpPr>
          <p:cNvPr id="12" name="Группа 11">
            <a:extLst>
              <a:ext uri="{FF2B5EF4-FFF2-40B4-BE49-F238E27FC236}">
                <a16:creationId xmlns:a16="http://schemas.microsoft.com/office/drawing/2014/main" xmlns="" id="{E65515B6-581F-A34E-89F5-AF3BFC1D2BEA}"/>
              </a:ext>
            </a:extLst>
          </p:cNvPr>
          <p:cNvGrpSpPr/>
          <p:nvPr/>
        </p:nvGrpSpPr>
        <p:grpSpPr>
          <a:xfrm>
            <a:off x="3913686" y="2573932"/>
            <a:ext cx="491047" cy="421277"/>
            <a:chOff x="3913686" y="2573932"/>
            <a:chExt cx="491047" cy="421277"/>
          </a:xfrm>
        </p:grpSpPr>
        <p:pic>
          <p:nvPicPr>
            <p:cNvPr id="13" name="Рисунок 12">
              <a:extLst>
                <a:ext uri="{FF2B5EF4-FFF2-40B4-BE49-F238E27FC236}">
                  <a16:creationId xmlns:a16="http://schemas.microsoft.com/office/drawing/2014/main" xmlns="" id="{7B8574EE-2AFB-8840-85A6-8D4B5C636A73}"/>
                </a:ext>
              </a:extLst>
            </p:cNvPr>
            <p:cNvPicPr>
              <a:picLocks noChangeAspect="1"/>
            </p:cNvPicPr>
            <p:nvPr/>
          </p:nvPicPr>
          <p:blipFill>
            <a:blip r:embed="rId2"/>
            <a:stretch>
              <a:fillRect/>
            </a:stretch>
          </p:blipFill>
          <p:spPr>
            <a:xfrm>
              <a:off x="3913686" y="2573932"/>
              <a:ext cx="421277" cy="421277"/>
            </a:xfrm>
            <a:prstGeom prst="rect">
              <a:avLst/>
            </a:prstGeom>
          </p:spPr>
        </p:pic>
        <p:pic>
          <p:nvPicPr>
            <p:cNvPr id="14" name="Рисунок 13">
              <a:extLst>
                <a:ext uri="{FF2B5EF4-FFF2-40B4-BE49-F238E27FC236}">
                  <a16:creationId xmlns:a16="http://schemas.microsoft.com/office/drawing/2014/main" xmlns="" id="{AF5BCDCF-DABE-9847-9727-7CA9D6307BE8}"/>
                </a:ext>
              </a:extLst>
            </p:cNvPr>
            <p:cNvPicPr>
              <a:picLocks noChangeAspect="1"/>
            </p:cNvPicPr>
            <p:nvPr/>
          </p:nvPicPr>
          <p:blipFill>
            <a:blip r:embed="rId6"/>
            <a:stretch>
              <a:fillRect/>
            </a:stretch>
          </p:blipFill>
          <p:spPr>
            <a:xfrm>
              <a:off x="4127500" y="2655889"/>
              <a:ext cx="277233" cy="224654"/>
            </a:xfrm>
            <a:prstGeom prst="rect">
              <a:avLst/>
            </a:prstGeom>
          </p:spPr>
        </p:pic>
      </p:grpSp>
      <p:grpSp>
        <p:nvGrpSpPr>
          <p:cNvPr id="15" name="Группа 14">
            <a:extLst>
              <a:ext uri="{FF2B5EF4-FFF2-40B4-BE49-F238E27FC236}">
                <a16:creationId xmlns:a16="http://schemas.microsoft.com/office/drawing/2014/main" xmlns="" id="{4E5666EC-D4C8-2043-A0D6-9F9C95B878C9}"/>
              </a:ext>
            </a:extLst>
          </p:cNvPr>
          <p:cNvGrpSpPr/>
          <p:nvPr/>
        </p:nvGrpSpPr>
        <p:grpSpPr>
          <a:xfrm>
            <a:off x="3913686" y="2027832"/>
            <a:ext cx="515627" cy="421277"/>
            <a:chOff x="3913686" y="2027832"/>
            <a:chExt cx="515627" cy="421277"/>
          </a:xfrm>
        </p:grpSpPr>
        <p:pic>
          <p:nvPicPr>
            <p:cNvPr id="16" name="Рисунок 15">
              <a:extLst>
                <a:ext uri="{FF2B5EF4-FFF2-40B4-BE49-F238E27FC236}">
                  <a16:creationId xmlns:a16="http://schemas.microsoft.com/office/drawing/2014/main" xmlns="" id="{70A55AF8-7B1E-1D4C-A059-DD6BB8C963E6}"/>
                </a:ext>
              </a:extLst>
            </p:cNvPr>
            <p:cNvPicPr>
              <a:picLocks noChangeAspect="1"/>
            </p:cNvPicPr>
            <p:nvPr/>
          </p:nvPicPr>
          <p:blipFill>
            <a:blip r:embed="rId2"/>
            <a:stretch>
              <a:fillRect/>
            </a:stretch>
          </p:blipFill>
          <p:spPr>
            <a:xfrm>
              <a:off x="3913686" y="2027832"/>
              <a:ext cx="421277" cy="421277"/>
            </a:xfrm>
            <a:prstGeom prst="rect">
              <a:avLst/>
            </a:prstGeom>
          </p:spPr>
        </p:pic>
        <p:pic>
          <p:nvPicPr>
            <p:cNvPr id="17" name="Рисунок 16">
              <a:extLst>
                <a:ext uri="{FF2B5EF4-FFF2-40B4-BE49-F238E27FC236}">
                  <a16:creationId xmlns:a16="http://schemas.microsoft.com/office/drawing/2014/main" xmlns="" id="{2E0DB92D-954A-B64F-80E7-880AD459B5C5}"/>
                </a:ext>
              </a:extLst>
            </p:cNvPr>
            <p:cNvPicPr>
              <a:picLocks noChangeAspect="1"/>
            </p:cNvPicPr>
            <p:nvPr/>
          </p:nvPicPr>
          <p:blipFill>
            <a:blip r:embed="rId7"/>
            <a:stretch>
              <a:fillRect/>
            </a:stretch>
          </p:blipFill>
          <p:spPr>
            <a:xfrm>
              <a:off x="4124325" y="2114349"/>
              <a:ext cx="304988" cy="248245"/>
            </a:xfrm>
            <a:prstGeom prst="rect">
              <a:avLst/>
            </a:prstGeom>
          </p:spPr>
        </p:pic>
      </p:grpSp>
      <p:sp>
        <p:nvSpPr>
          <p:cNvPr id="18" name="TextBox 17">
            <a:hlinkClick r:id="rId8" action="ppaction://hlinksldjump"/>
            <a:extLst>
              <a:ext uri="{FF2B5EF4-FFF2-40B4-BE49-F238E27FC236}">
                <a16:creationId xmlns:a16="http://schemas.microsoft.com/office/drawing/2014/main" xmlns="" id="{33B153C2-009F-7142-84A9-EA4E30BAB919}"/>
              </a:ext>
            </a:extLst>
          </p:cNvPr>
          <p:cNvSpPr txBox="1"/>
          <p:nvPr/>
        </p:nvSpPr>
        <p:spPr>
          <a:xfrm>
            <a:off x="4640014" y="2114349"/>
            <a:ext cx="3807950" cy="223138"/>
          </a:xfrm>
          <a:prstGeom prst="rect">
            <a:avLst/>
          </a:prstGeom>
          <a:noFill/>
        </p:spPr>
        <p:txBody>
          <a:bodyPr wrap="square" lIns="0" tIns="0" rIns="0" bIns="0" rtlCol="0">
            <a:spAutoFit/>
          </a:bodyPr>
          <a:lstStyle/>
          <a:p>
            <a:r>
              <a:rPr lang="en-US" sz="1450" dirty="0">
                <a:latin typeface="Verdana" panose="020B0604030504040204" pitchFamily="34" charset="0"/>
                <a:ea typeface="Verdana" panose="020B0604030504040204" pitchFamily="34" charset="0"/>
                <a:cs typeface="Verdana" panose="020B0604030504040204" pitchFamily="34" charset="0"/>
              </a:rPr>
              <a:t>in-house production</a:t>
            </a:r>
            <a:endParaRPr lang="ru-RU" sz="1450" dirty="0">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a:hlinkClick r:id="rId9" action="ppaction://hlinksldjump"/>
            <a:extLst>
              <a:ext uri="{FF2B5EF4-FFF2-40B4-BE49-F238E27FC236}">
                <a16:creationId xmlns:a16="http://schemas.microsoft.com/office/drawing/2014/main" xmlns="" id="{076B19E5-334F-B34A-85E8-50EF5DD1303C}"/>
              </a:ext>
            </a:extLst>
          </p:cNvPr>
          <p:cNvSpPr txBox="1"/>
          <p:nvPr/>
        </p:nvSpPr>
        <p:spPr>
          <a:xfrm>
            <a:off x="4640014" y="2643188"/>
            <a:ext cx="1223974" cy="223138"/>
          </a:xfrm>
          <a:prstGeom prst="rect">
            <a:avLst/>
          </a:prstGeom>
          <a:noFill/>
        </p:spPr>
        <p:txBody>
          <a:bodyPr wrap="square" lIns="0" tIns="0" rIns="0" bIns="0" rtlCol="0">
            <a:spAutoFit/>
          </a:bodyPr>
          <a:lstStyle/>
          <a:p>
            <a:r>
              <a:rPr lang="en-US" sz="1450" dirty="0">
                <a:latin typeface="Verdana" panose="020B0604030504040204" pitchFamily="34" charset="0"/>
                <a:ea typeface="Verdana" panose="020B0604030504040204" pitchFamily="34" charset="0"/>
                <a:cs typeface="Verdana" panose="020B0604030504040204" pitchFamily="34" charset="0"/>
              </a:rPr>
              <a:t>engineering</a:t>
            </a:r>
            <a:endParaRPr lang="ru-RU" sz="1450" dirty="0">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hlinkClick r:id="rId10" action="ppaction://hlinksldjump"/>
            <a:extLst>
              <a:ext uri="{FF2B5EF4-FFF2-40B4-BE49-F238E27FC236}">
                <a16:creationId xmlns:a16="http://schemas.microsoft.com/office/drawing/2014/main" xmlns="" id="{698E17E0-A18F-B449-B983-EC3A431D0BEB}"/>
              </a:ext>
            </a:extLst>
          </p:cNvPr>
          <p:cNvSpPr txBox="1"/>
          <p:nvPr/>
        </p:nvSpPr>
        <p:spPr>
          <a:xfrm>
            <a:off x="4640014" y="3145620"/>
            <a:ext cx="705359" cy="223138"/>
          </a:xfrm>
          <a:prstGeom prst="rect">
            <a:avLst/>
          </a:prstGeom>
          <a:noFill/>
        </p:spPr>
        <p:txBody>
          <a:bodyPr wrap="square" lIns="0" tIns="0" rIns="0" bIns="0" rtlCol="0">
            <a:spAutoFit/>
          </a:bodyPr>
          <a:lstStyle/>
          <a:p>
            <a:r>
              <a:rPr lang="en-US" sz="1450" dirty="0">
                <a:latin typeface="Verdana" panose="020B0604030504040204" pitchFamily="34" charset="0"/>
                <a:ea typeface="Verdana" panose="020B0604030504040204" pitchFamily="34" charset="0"/>
                <a:cs typeface="Verdana" panose="020B0604030504040204" pitchFamily="34" charset="0"/>
              </a:rPr>
              <a:t>service</a:t>
            </a:r>
            <a:endParaRPr lang="ru-RU" sz="1450" dirty="0">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a:hlinkClick r:id="rId11" action="ppaction://hlinksldjump"/>
            <a:extLst>
              <a:ext uri="{FF2B5EF4-FFF2-40B4-BE49-F238E27FC236}">
                <a16:creationId xmlns:a16="http://schemas.microsoft.com/office/drawing/2014/main" xmlns="" id="{773CA407-BB64-534D-A253-D6ADBAA567DC}"/>
              </a:ext>
            </a:extLst>
          </p:cNvPr>
          <p:cNvSpPr txBox="1"/>
          <p:nvPr/>
        </p:nvSpPr>
        <p:spPr>
          <a:xfrm>
            <a:off x="4640014" y="3657722"/>
            <a:ext cx="1010159" cy="223138"/>
          </a:xfrm>
          <a:prstGeom prst="rect">
            <a:avLst/>
          </a:prstGeom>
          <a:noFill/>
        </p:spPr>
        <p:txBody>
          <a:bodyPr wrap="square" lIns="0" tIns="0" rIns="0" bIns="0" rtlCol="0">
            <a:spAutoFit/>
          </a:bodyPr>
          <a:lstStyle/>
          <a:p>
            <a:r>
              <a:rPr lang="en-US" sz="1450" dirty="0">
                <a:latin typeface="Verdana" panose="020B0604030504040204" pitchFamily="34" charset="0"/>
                <a:ea typeface="Verdana" panose="020B0604030504040204" pitchFamily="34" charset="0"/>
                <a:cs typeface="Verdana" panose="020B0604030504040204" pitchFamily="34" charset="0"/>
              </a:rPr>
              <a:t>logistics</a:t>
            </a:r>
            <a:endParaRPr lang="ru-RU" sz="1450" dirty="0">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a:hlinkClick r:id="rId12" action="ppaction://hlinksldjump"/>
            <a:extLst>
              <a:ext uri="{FF2B5EF4-FFF2-40B4-BE49-F238E27FC236}">
                <a16:creationId xmlns:a16="http://schemas.microsoft.com/office/drawing/2014/main" xmlns="" id="{8E25069A-8C89-114B-B7E3-30023E235B9A}"/>
              </a:ext>
            </a:extLst>
          </p:cNvPr>
          <p:cNvSpPr txBox="1"/>
          <p:nvPr/>
        </p:nvSpPr>
        <p:spPr>
          <a:xfrm>
            <a:off x="4640014" y="4160154"/>
            <a:ext cx="1223974" cy="223138"/>
          </a:xfrm>
          <a:prstGeom prst="rect">
            <a:avLst/>
          </a:prstGeom>
          <a:noFill/>
        </p:spPr>
        <p:txBody>
          <a:bodyPr wrap="square" lIns="0" tIns="0" rIns="0" bIns="0" rtlCol="0">
            <a:spAutoFit/>
          </a:bodyPr>
          <a:lstStyle/>
          <a:p>
            <a:r>
              <a:rPr lang="en-US" sz="1450" dirty="0">
                <a:latin typeface="Verdana" panose="020B0604030504040204" pitchFamily="34" charset="0"/>
                <a:ea typeface="Verdana" panose="020B0604030504040204" pitchFamily="34" charset="0"/>
                <a:cs typeface="Verdana" panose="020B0604030504040204" pitchFamily="34" charset="0"/>
              </a:rPr>
              <a:t>recycling</a:t>
            </a:r>
            <a:endParaRPr lang="ru-RU" sz="1450" dirty="0">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a:hlinkClick r:id="rId13" action="ppaction://hlinksldjump"/>
            <a:extLst>
              <a:ext uri="{FF2B5EF4-FFF2-40B4-BE49-F238E27FC236}">
                <a16:creationId xmlns:a16="http://schemas.microsoft.com/office/drawing/2014/main" xmlns="" id="{7FE8784B-CAE5-DA4C-BCEB-87CB2237EAB5}"/>
              </a:ext>
            </a:extLst>
          </p:cNvPr>
          <p:cNvSpPr txBox="1"/>
          <p:nvPr/>
        </p:nvSpPr>
        <p:spPr>
          <a:xfrm>
            <a:off x="227036" y="174514"/>
            <a:ext cx="2573763" cy="276999"/>
          </a:xfrm>
          <a:prstGeom prst="rect">
            <a:avLst/>
          </a:prstGeom>
          <a:noFill/>
        </p:spPr>
        <p:txBody>
          <a:bodyPr wrap="square" lIns="0" tIns="0" rIns="0" bIns="0" rtlCol="0">
            <a:spAutoFit/>
          </a:bodyPr>
          <a:lstStyle/>
          <a:p>
            <a:r>
              <a:rPr lang="ru-RU" sz="1750" dirty="0">
                <a:solidFill>
                  <a:srgbClr val="FF8400"/>
                </a:solidFill>
                <a:latin typeface="Verdana" panose="020B0604030504040204" pitchFamily="34" charset="0"/>
                <a:ea typeface="Verdana" panose="020B0604030504040204" pitchFamily="34" charset="0"/>
                <a:cs typeface="Verdana" panose="020B0604030504040204" pitchFamily="34" charset="0"/>
              </a:rPr>
              <a:t>3. </a:t>
            </a:r>
            <a:r>
              <a:rPr lang="en-US" sz="1750" dirty="0">
                <a:solidFill>
                  <a:srgbClr val="FF8400"/>
                </a:solidFill>
                <a:latin typeface="Verdana" panose="020B0604030504040204" pitchFamily="34" charset="0"/>
                <a:ea typeface="Verdana" panose="020B0604030504040204" pitchFamily="34" charset="0"/>
                <a:cs typeface="Verdana" panose="020B0604030504040204" pitchFamily="34" charset="0"/>
              </a:rPr>
              <a:t>how we work </a:t>
            </a:r>
            <a:endParaRPr lang="ru-RU" sz="1750" dirty="0">
              <a:solidFill>
                <a:srgbClr val="FF840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a:extLst>
              <a:ext uri="{FF2B5EF4-FFF2-40B4-BE49-F238E27FC236}">
                <a16:creationId xmlns:a16="http://schemas.microsoft.com/office/drawing/2014/main" xmlns="" id="{E8E56EAB-1DB0-4C4D-9556-3307A44E31CE}"/>
              </a:ext>
            </a:extLst>
          </p:cNvPr>
          <p:cNvSpPr txBox="1"/>
          <p:nvPr/>
        </p:nvSpPr>
        <p:spPr>
          <a:xfrm>
            <a:off x="229225" y="744575"/>
            <a:ext cx="2794963" cy="872034"/>
          </a:xfrm>
          <a:prstGeom prst="rect">
            <a:avLst/>
          </a:prstGeom>
          <a:noFill/>
        </p:spPr>
        <p:txBody>
          <a:bodyPr wrap="square" lIns="0" tIns="0" rIns="0" bIns="0" rtlCol="0">
            <a:spAutoFit/>
          </a:bodyPr>
          <a:lstStyle/>
          <a:p>
            <a:pPr>
              <a:lnSpc>
                <a:spcPts val="3400"/>
              </a:lnSpc>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integrated approach </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a:extLst>
              <a:ext uri="{FF2B5EF4-FFF2-40B4-BE49-F238E27FC236}">
                <a16:creationId xmlns:a16="http://schemas.microsoft.com/office/drawing/2014/main" xmlns="" id="{D2AED9EF-1BF5-9F49-B08F-C1475C819D4D}"/>
              </a:ext>
            </a:extLst>
          </p:cNvPr>
          <p:cNvSpPr txBox="1"/>
          <p:nvPr/>
        </p:nvSpPr>
        <p:spPr>
          <a:xfrm>
            <a:off x="4634245" y="190707"/>
            <a:ext cx="2749145" cy="1218282"/>
          </a:xfrm>
          <a:prstGeom prst="rect">
            <a:avLst/>
          </a:prstGeom>
          <a:noFill/>
        </p:spPr>
        <p:txBody>
          <a:bodyPr wrap="square" lIns="0" tIns="0" rIns="0" bIns="0" rtlCol="0">
            <a:spAutoFit/>
          </a:bodyPr>
          <a:lstStyle/>
          <a:p>
            <a:pPr>
              <a:lnSpc>
                <a:spcPts val="1900"/>
              </a:lnSpc>
            </a:pPr>
            <a:r>
              <a:rPr lang="en-US" sz="1400" dirty="0">
                <a:solidFill>
                  <a:srgbClr val="FF4B00"/>
                </a:solidFill>
                <a:latin typeface="Verdana" panose="020B0604030504040204" pitchFamily="34" charset="0"/>
                <a:ea typeface="Verdana" panose="020B0604030504040204" pitchFamily="34" charset="0"/>
                <a:cs typeface="Verdana" panose="020B0604030504040204" pitchFamily="34" charset="0"/>
              </a:rPr>
              <a:t>We possess a full range of competencies to offer an integrated approach to addressing our customers’ needs.</a:t>
            </a:r>
            <a:endParaRPr lang="ru-RU" sz="14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Прямоугольный треугольник 25">
            <a:extLst>
              <a:ext uri="{FF2B5EF4-FFF2-40B4-BE49-F238E27FC236}">
                <a16:creationId xmlns:a16="http://schemas.microsoft.com/office/drawing/2014/main" xmlns="" id="{B886572D-D031-F949-B593-9F4CD124923B}"/>
              </a:ext>
            </a:extLst>
          </p:cNvPr>
          <p:cNvSpPr/>
          <p:nvPr/>
        </p:nvSpPr>
        <p:spPr>
          <a:xfrm rot="18900000" flipH="1">
            <a:off x="8568973" y="4814647"/>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Управляющая кнопка: далее 26">
            <a:hlinkClick r:id="rId14" action="ppaction://hlinksldjump" highlightClick="1"/>
            <a:extLst>
              <a:ext uri="{FF2B5EF4-FFF2-40B4-BE49-F238E27FC236}">
                <a16:creationId xmlns:a16="http://schemas.microsoft.com/office/drawing/2014/main" xmlns="" id="{9384EC62-447A-3A46-9A53-0509A0E5D47C}"/>
              </a:ext>
            </a:extLst>
          </p:cNvPr>
          <p:cNvSpPr/>
          <p:nvPr/>
        </p:nvSpPr>
        <p:spPr>
          <a:xfrm>
            <a:off x="8515507" y="4751513"/>
            <a:ext cx="162993" cy="212883"/>
          </a:xfrm>
          <a:prstGeom prst="actionButtonForwardNext">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chemeClr val="lt1"/>
              </a:solidFill>
            </a:endParaRPr>
          </a:p>
        </p:txBody>
      </p:sp>
      <p:sp>
        <p:nvSpPr>
          <p:cNvPr id="28" name="Footer Placeholder 4">
            <a:extLst>
              <a:ext uri="{FF2B5EF4-FFF2-40B4-BE49-F238E27FC236}">
                <a16:creationId xmlns:a16="http://schemas.microsoft.com/office/drawing/2014/main" xmlns="" id="{2D7CB32F-888D-3B43-9F8B-EEBF9F8BFFF3}"/>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2911463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2063364-68ED-6542-B31A-316956C9FC0F}"/>
              </a:ext>
            </a:extLst>
          </p:cNvPr>
          <p:cNvSpPr txBox="1"/>
          <p:nvPr/>
        </p:nvSpPr>
        <p:spPr>
          <a:xfrm>
            <a:off x="4635852" y="206856"/>
            <a:ext cx="2658630" cy="1134991"/>
          </a:xfrm>
          <a:prstGeom prst="rect">
            <a:avLst/>
          </a:prstGeom>
          <a:noFill/>
        </p:spPr>
        <p:txBody>
          <a:bodyPr wrap="square" lIns="0" tIns="0" rIns="0" bIns="0" rtlCol="0">
            <a:spAutoFit/>
          </a:bodyPr>
          <a:lstStyle/>
          <a:p>
            <a:pPr>
              <a:lnSpc>
                <a:spcPts val="1800"/>
              </a:lnSpc>
            </a:pPr>
            <a: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t>We possess a full range of competencies to offer an integrated approach to addressing our customers’ needs.</a:t>
            </a:r>
          </a:p>
        </p:txBody>
      </p:sp>
      <p:sp>
        <p:nvSpPr>
          <p:cNvPr id="4" name="TextBox 3">
            <a:hlinkClick r:id="rId2" action="ppaction://hlinksldjump"/>
            <a:extLst>
              <a:ext uri="{FF2B5EF4-FFF2-40B4-BE49-F238E27FC236}">
                <a16:creationId xmlns:a16="http://schemas.microsoft.com/office/drawing/2014/main" xmlns="" id="{63D71808-666F-C849-9692-795F594F2FBD}"/>
              </a:ext>
            </a:extLst>
          </p:cNvPr>
          <p:cNvSpPr txBox="1"/>
          <p:nvPr/>
        </p:nvSpPr>
        <p:spPr>
          <a:xfrm>
            <a:off x="227036" y="174514"/>
            <a:ext cx="2328439"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3.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how we work </a:t>
            </a:r>
            <a:endPar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xmlns="" id="{EAB9A2C1-BD92-4F47-BBC8-B6E3574E576E}"/>
              </a:ext>
            </a:extLst>
          </p:cNvPr>
          <p:cNvSpPr txBox="1"/>
          <p:nvPr/>
        </p:nvSpPr>
        <p:spPr>
          <a:xfrm>
            <a:off x="229225" y="744575"/>
            <a:ext cx="2794963" cy="872034"/>
          </a:xfrm>
          <a:prstGeom prst="rect">
            <a:avLst/>
          </a:prstGeom>
          <a:noFill/>
        </p:spPr>
        <p:txBody>
          <a:bodyPr wrap="square" lIns="0" tIns="0" rIns="0" bIns="0" rtlCol="0">
            <a:spAutoFit/>
          </a:bodyPr>
          <a:lstStyle/>
          <a:p>
            <a:pPr>
              <a:lnSpc>
                <a:spcPts val="3400"/>
              </a:lnSpc>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integrated approach </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6" name="Прямоугольник 5">
            <a:extLst>
              <a:ext uri="{FF2B5EF4-FFF2-40B4-BE49-F238E27FC236}">
                <a16:creationId xmlns:a16="http://schemas.microsoft.com/office/drawing/2014/main" xmlns="" id="{2F1FFB43-E442-B245-B579-1C565CCFC9CC}"/>
              </a:ext>
            </a:extLst>
          </p:cNvPr>
          <p:cNvSpPr/>
          <p:nvPr/>
        </p:nvSpPr>
        <p:spPr>
          <a:xfrm>
            <a:off x="250825" y="1948273"/>
            <a:ext cx="8642351" cy="1929021"/>
          </a:xfrm>
          <a:prstGeom prst="rect">
            <a:avLst/>
          </a:prstGeom>
          <a:noFill/>
          <a:ln w="19050">
            <a:solidFill>
              <a:srgbClr val="FF4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a:extLst>
              <a:ext uri="{FF2B5EF4-FFF2-40B4-BE49-F238E27FC236}">
                <a16:creationId xmlns:a16="http://schemas.microsoft.com/office/drawing/2014/main" xmlns="" id="{E2C630A9-BB37-E448-950B-9537F46F0A37}"/>
              </a:ext>
            </a:extLst>
          </p:cNvPr>
          <p:cNvPicPr>
            <a:picLocks noChangeAspect="1"/>
          </p:cNvPicPr>
          <p:nvPr/>
        </p:nvPicPr>
        <p:blipFill>
          <a:blip r:embed="rId3"/>
          <a:srcRect/>
          <a:stretch/>
        </p:blipFill>
        <p:spPr>
          <a:xfrm>
            <a:off x="239826" y="1937274"/>
            <a:ext cx="3632395" cy="1959206"/>
          </a:xfrm>
          <a:prstGeom prst="rect">
            <a:avLst/>
          </a:prstGeom>
        </p:spPr>
      </p:pic>
      <p:sp>
        <p:nvSpPr>
          <p:cNvPr id="8" name="TextBox 7">
            <a:extLst>
              <a:ext uri="{FF2B5EF4-FFF2-40B4-BE49-F238E27FC236}">
                <a16:creationId xmlns:a16="http://schemas.microsoft.com/office/drawing/2014/main" xmlns="" id="{49FBA076-97ED-7B4F-A5A3-092C19194303}"/>
              </a:ext>
            </a:extLst>
          </p:cNvPr>
          <p:cNvSpPr txBox="1"/>
          <p:nvPr/>
        </p:nvSpPr>
        <p:spPr>
          <a:xfrm>
            <a:off x="4639645" y="2122117"/>
            <a:ext cx="3941181" cy="223138"/>
          </a:xfrm>
          <a:prstGeom prst="rect">
            <a:avLst/>
          </a:prstGeom>
          <a:noFill/>
        </p:spPr>
        <p:txBody>
          <a:bodyPr wrap="square" lIns="0" tIns="0" rIns="0" bIns="0" rtlCol="0">
            <a:spAutoFit/>
          </a:bodyPr>
          <a:lstStyle/>
          <a:p>
            <a:r>
              <a:rPr lang="en-US" sz="1450" dirty="0">
                <a:solidFill>
                  <a:srgbClr val="FF4B00"/>
                </a:solidFill>
                <a:latin typeface="Verdana" panose="020B0604030504040204" pitchFamily="34" charset="0"/>
                <a:ea typeface="Verdana" panose="020B0604030504040204" pitchFamily="34" charset="0"/>
                <a:cs typeface="Verdana" panose="020B0604030504040204" pitchFamily="34" charset="0"/>
              </a:rPr>
              <a:t>in-house production </a:t>
            </a:r>
            <a:endParaRPr lang="ru-RU" sz="145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hlinkClick r:id="rId4" action="ppaction://hlinksldjump"/>
            <a:extLst>
              <a:ext uri="{FF2B5EF4-FFF2-40B4-BE49-F238E27FC236}">
                <a16:creationId xmlns:a16="http://schemas.microsoft.com/office/drawing/2014/main" xmlns="" id="{E50D546F-957D-AE45-995B-2DC13D5C5A5F}"/>
              </a:ext>
            </a:extLst>
          </p:cNvPr>
          <p:cNvSpPr txBox="1"/>
          <p:nvPr/>
        </p:nvSpPr>
        <p:spPr>
          <a:xfrm>
            <a:off x="4643438" y="3963069"/>
            <a:ext cx="788462"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engineering</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xmlns="" id="{81B6226D-7FD9-EE49-8FCF-2210FD27E070}"/>
              </a:ext>
            </a:extLst>
          </p:cNvPr>
          <p:cNvSpPr txBox="1"/>
          <p:nvPr/>
        </p:nvSpPr>
        <p:spPr>
          <a:xfrm>
            <a:off x="4472990" y="2471819"/>
            <a:ext cx="3632396" cy="1357038"/>
          </a:xfrm>
          <a:prstGeom prst="rect">
            <a:avLst/>
          </a:prstGeom>
          <a:noFill/>
        </p:spPr>
        <p:txBody>
          <a:bodyPr wrap="square" lIns="0" tIns="0" rIns="0" bIns="0" rtlCol="0">
            <a:spAutoFit/>
          </a:bodyPr>
          <a:lstStyle/>
          <a:p>
            <a:pPr marL="162000" indent="-162000">
              <a:lnSpc>
                <a:spcPts val="1300"/>
              </a:lnSpc>
              <a:spcAft>
                <a:spcPts val="400"/>
              </a:spcAft>
              <a:buClr>
                <a:srgbClr val="FF4B00"/>
              </a:buClr>
              <a:buSzPct val="100000"/>
              <a:buFont typeface=".Lucida Grande UI Regular"/>
              <a:buChar char="►"/>
            </a:pPr>
            <a:r>
              <a:rPr lang="en-US" sz="1000" dirty="0">
                <a:solidFill>
                  <a:srgbClr val="FF4B00"/>
                </a:solidFill>
                <a:latin typeface="Verdana" panose="020B0604030504040204" pitchFamily="34" charset="0"/>
                <a:ea typeface="Verdana" panose="020B0604030504040204" pitchFamily="34" charset="0"/>
                <a:cs typeface="Verdana" panose="020B0604030504040204" pitchFamily="34" charset="0"/>
              </a:rPr>
              <a:t>RMAG refractories</a:t>
            </a:r>
          </a:p>
          <a:p>
            <a:pPr marL="162000" indent="-162000">
              <a:lnSpc>
                <a:spcPts val="1300"/>
              </a:lnSpc>
              <a:spcAft>
                <a:spcPts val="400"/>
              </a:spcAft>
              <a:buClr>
                <a:srgbClr val="FF4B00"/>
              </a:buClr>
              <a:buSzPct val="100000"/>
              <a:buFont typeface=".Lucida Grande UI Regular"/>
              <a:buChar char="►"/>
            </a:pPr>
            <a:r>
              <a:rPr lang="en-US" sz="1000" dirty="0">
                <a:solidFill>
                  <a:srgbClr val="FF4B00"/>
                </a:solidFill>
                <a:latin typeface="Verdana" panose="020B0604030504040204" pitchFamily="34" charset="0"/>
                <a:ea typeface="Verdana" panose="020B0604030504040204" pitchFamily="34" charset="0"/>
                <a:cs typeface="Verdana" panose="020B0604030504040204" pitchFamily="34" charset="0"/>
              </a:rPr>
              <a:t>shotcrete and filling mixtures for rotary kilns, cyclone preheaters, </a:t>
            </a:r>
            <a:r>
              <a:rPr lang="en-US" sz="1000" dirty="0" err="1">
                <a:solidFill>
                  <a:srgbClr val="FF4B00"/>
                </a:solidFill>
                <a:latin typeface="Verdana" panose="020B0604030504040204" pitchFamily="34" charset="0"/>
                <a:ea typeface="Verdana" panose="020B0604030504040204" pitchFamily="34" charset="0"/>
                <a:cs typeface="Verdana" panose="020B0604030504040204" pitchFamily="34" charset="0"/>
              </a:rPr>
              <a:t>decarbonizers</a:t>
            </a:r>
            <a:r>
              <a:rPr lang="en-US" sz="1000" dirty="0">
                <a:solidFill>
                  <a:srgbClr val="FF4B00"/>
                </a:solidFill>
                <a:latin typeface="Verdana" panose="020B0604030504040204" pitchFamily="34" charset="0"/>
                <a:ea typeface="Verdana" panose="020B0604030504040204" pitchFamily="34" charset="0"/>
                <a:cs typeface="Verdana" panose="020B0604030504040204" pitchFamily="34" charset="0"/>
              </a:rPr>
              <a:t>, grate coolers, burners, and other units</a:t>
            </a:r>
          </a:p>
          <a:p>
            <a:pPr marL="162000" indent="-162000">
              <a:lnSpc>
                <a:spcPts val="1300"/>
              </a:lnSpc>
              <a:spcAft>
                <a:spcPts val="400"/>
              </a:spcAft>
              <a:buClr>
                <a:srgbClr val="FF4B00"/>
              </a:buClr>
              <a:buSzPct val="100000"/>
              <a:buFont typeface=".Lucida Grande UI Regular"/>
              <a:buChar char="►"/>
            </a:pPr>
            <a:r>
              <a:rPr lang="en-US" sz="1000" dirty="0">
                <a:solidFill>
                  <a:srgbClr val="FF4B00"/>
                </a:solidFill>
                <a:latin typeface="Verdana" panose="020B0604030504040204" pitchFamily="34" charset="0"/>
                <a:ea typeface="Verdana" panose="020B0604030504040204" pitchFamily="34" charset="0"/>
                <a:cs typeface="Verdana" panose="020B0604030504040204" pitchFamily="34" charset="0"/>
              </a:rPr>
              <a:t>metal and ceramic anchors </a:t>
            </a:r>
          </a:p>
          <a:p>
            <a:pPr marL="162000" indent="-162000">
              <a:lnSpc>
                <a:spcPts val="1300"/>
              </a:lnSpc>
              <a:spcAft>
                <a:spcPts val="400"/>
              </a:spcAft>
              <a:buClr>
                <a:srgbClr val="FF4B00"/>
              </a:buClr>
              <a:buSzPct val="100000"/>
              <a:buFont typeface=".Lucida Grande UI Regular"/>
              <a:buChar char="►"/>
            </a:pPr>
            <a:r>
              <a:rPr lang="en-US" sz="1000" dirty="0">
                <a:solidFill>
                  <a:srgbClr val="FF4B00"/>
                </a:solidFill>
                <a:latin typeface="Verdana" panose="020B0604030504040204" pitchFamily="34" charset="0"/>
                <a:ea typeface="Verdana" panose="020B0604030504040204" pitchFamily="34" charset="0"/>
                <a:cs typeface="Verdana" panose="020B0604030504040204" pitchFamily="34" charset="0"/>
              </a:rPr>
              <a:t>block-based items</a:t>
            </a:r>
          </a:p>
          <a:p>
            <a:pPr marL="162000" indent="-162000">
              <a:lnSpc>
                <a:spcPts val="1300"/>
              </a:lnSpc>
              <a:spcAft>
                <a:spcPts val="400"/>
              </a:spcAft>
              <a:buClr>
                <a:srgbClr val="FF4B00"/>
              </a:buClr>
              <a:buSzPct val="100000"/>
              <a:buFont typeface=".Lucida Grande UI Regular"/>
              <a:buChar char="►"/>
            </a:pPr>
            <a:endParaRPr lang="en-US" sz="100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hlinkClick r:id="rId5" action="ppaction://hlinksldjump"/>
            <a:extLst>
              <a:ext uri="{FF2B5EF4-FFF2-40B4-BE49-F238E27FC236}">
                <a16:creationId xmlns:a16="http://schemas.microsoft.com/office/drawing/2014/main" xmlns="" id="{BB7E2DCC-A41E-A44E-95DA-40E0D39C8CFB}"/>
              </a:ext>
            </a:extLst>
          </p:cNvPr>
          <p:cNvSpPr txBox="1"/>
          <p:nvPr/>
        </p:nvSpPr>
        <p:spPr>
          <a:xfrm>
            <a:off x="4643438" y="4166336"/>
            <a:ext cx="788462"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service</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hlinkClick r:id="rId6" action="ppaction://hlinksldjump"/>
            <a:extLst>
              <a:ext uri="{FF2B5EF4-FFF2-40B4-BE49-F238E27FC236}">
                <a16:creationId xmlns:a16="http://schemas.microsoft.com/office/drawing/2014/main" xmlns="" id="{A1ECBF63-1572-E149-915D-987017F785C1}"/>
              </a:ext>
            </a:extLst>
          </p:cNvPr>
          <p:cNvSpPr txBox="1"/>
          <p:nvPr/>
        </p:nvSpPr>
        <p:spPr>
          <a:xfrm>
            <a:off x="4643438" y="4369603"/>
            <a:ext cx="788462"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logistics</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hlinkClick r:id="rId7" action="ppaction://hlinksldjump"/>
            <a:extLst>
              <a:ext uri="{FF2B5EF4-FFF2-40B4-BE49-F238E27FC236}">
                <a16:creationId xmlns:a16="http://schemas.microsoft.com/office/drawing/2014/main" xmlns="" id="{BF6A1EAE-EC32-1B48-ABA0-BE8C09595F6D}"/>
              </a:ext>
            </a:extLst>
          </p:cNvPr>
          <p:cNvSpPr txBox="1"/>
          <p:nvPr/>
        </p:nvSpPr>
        <p:spPr>
          <a:xfrm>
            <a:off x="4643438" y="4572871"/>
            <a:ext cx="788462"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recycling</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grpSp>
        <p:nvGrpSpPr>
          <p:cNvPr id="14" name="Группа 13">
            <a:extLst>
              <a:ext uri="{FF2B5EF4-FFF2-40B4-BE49-F238E27FC236}">
                <a16:creationId xmlns:a16="http://schemas.microsoft.com/office/drawing/2014/main" xmlns="" id="{458D9BAC-56CE-7E4B-B0AF-606ACCF616B4}"/>
              </a:ext>
            </a:extLst>
          </p:cNvPr>
          <p:cNvGrpSpPr/>
          <p:nvPr/>
        </p:nvGrpSpPr>
        <p:grpSpPr>
          <a:xfrm>
            <a:off x="3913686" y="2027832"/>
            <a:ext cx="515627" cy="421277"/>
            <a:chOff x="3913686" y="2027832"/>
            <a:chExt cx="515627" cy="421277"/>
          </a:xfrm>
        </p:grpSpPr>
        <p:pic>
          <p:nvPicPr>
            <p:cNvPr id="15" name="Рисунок 14">
              <a:extLst>
                <a:ext uri="{FF2B5EF4-FFF2-40B4-BE49-F238E27FC236}">
                  <a16:creationId xmlns:a16="http://schemas.microsoft.com/office/drawing/2014/main" xmlns="" id="{659535DD-195F-DF4B-A511-7168153A96A3}"/>
                </a:ext>
              </a:extLst>
            </p:cNvPr>
            <p:cNvPicPr>
              <a:picLocks noChangeAspect="1"/>
            </p:cNvPicPr>
            <p:nvPr/>
          </p:nvPicPr>
          <p:blipFill>
            <a:blip r:embed="rId8"/>
            <a:stretch>
              <a:fillRect/>
            </a:stretch>
          </p:blipFill>
          <p:spPr>
            <a:xfrm>
              <a:off x="3913686" y="2027832"/>
              <a:ext cx="421277" cy="421277"/>
            </a:xfrm>
            <a:prstGeom prst="rect">
              <a:avLst/>
            </a:prstGeom>
          </p:spPr>
        </p:pic>
        <p:pic>
          <p:nvPicPr>
            <p:cNvPr id="16" name="Рисунок 15">
              <a:extLst>
                <a:ext uri="{FF2B5EF4-FFF2-40B4-BE49-F238E27FC236}">
                  <a16:creationId xmlns:a16="http://schemas.microsoft.com/office/drawing/2014/main" xmlns="" id="{3C9E6287-3061-CF45-851A-51CBCD4A27E7}"/>
                </a:ext>
              </a:extLst>
            </p:cNvPr>
            <p:cNvPicPr>
              <a:picLocks noChangeAspect="1"/>
            </p:cNvPicPr>
            <p:nvPr/>
          </p:nvPicPr>
          <p:blipFill>
            <a:blip r:embed="rId9"/>
            <a:stretch>
              <a:fillRect/>
            </a:stretch>
          </p:blipFill>
          <p:spPr>
            <a:xfrm>
              <a:off x="4124325" y="2114349"/>
              <a:ext cx="304988" cy="248245"/>
            </a:xfrm>
            <a:prstGeom prst="rect">
              <a:avLst/>
            </a:prstGeom>
          </p:spPr>
        </p:pic>
      </p:grpSp>
      <p:sp>
        <p:nvSpPr>
          <p:cNvPr id="17" name="Footer Placeholder 4">
            <a:extLst>
              <a:ext uri="{FF2B5EF4-FFF2-40B4-BE49-F238E27FC236}">
                <a16:creationId xmlns:a16="http://schemas.microsoft.com/office/drawing/2014/main" xmlns="" id="{E951BEA9-5180-704E-ABB5-BCFE0A947D93}"/>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40345403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5A15795-2FAB-7746-AAE7-2AC773817C10}"/>
              </a:ext>
            </a:extLst>
          </p:cNvPr>
          <p:cNvSpPr txBox="1"/>
          <p:nvPr/>
        </p:nvSpPr>
        <p:spPr>
          <a:xfrm>
            <a:off x="4635852" y="206856"/>
            <a:ext cx="2658630" cy="1134991"/>
          </a:xfrm>
          <a:prstGeom prst="rect">
            <a:avLst/>
          </a:prstGeom>
          <a:noFill/>
        </p:spPr>
        <p:txBody>
          <a:bodyPr wrap="square" lIns="0" tIns="0" rIns="0" bIns="0" rtlCol="0">
            <a:spAutoFit/>
          </a:bodyPr>
          <a:lstStyle/>
          <a:p>
            <a:pPr>
              <a:lnSpc>
                <a:spcPts val="1800"/>
              </a:lnSpc>
            </a:pPr>
            <a: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t>We possess a full range of competencies to offer an integrated approach to addressing our customers’ needs.</a:t>
            </a:r>
          </a:p>
        </p:txBody>
      </p:sp>
      <p:sp>
        <p:nvSpPr>
          <p:cNvPr id="4" name="TextBox 3">
            <a:extLst>
              <a:ext uri="{FF2B5EF4-FFF2-40B4-BE49-F238E27FC236}">
                <a16:creationId xmlns:a16="http://schemas.microsoft.com/office/drawing/2014/main" xmlns="" id="{62EEFC52-660E-0F43-B33B-A722C4F55433}"/>
              </a:ext>
            </a:extLst>
          </p:cNvPr>
          <p:cNvSpPr txBox="1"/>
          <p:nvPr/>
        </p:nvSpPr>
        <p:spPr>
          <a:xfrm>
            <a:off x="229225" y="744575"/>
            <a:ext cx="2794963" cy="872034"/>
          </a:xfrm>
          <a:prstGeom prst="rect">
            <a:avLst/>
          </a:prstGeom>
          <a:noFill/>
        </p:spPr>
        <p:txBody>
          <a:bodyPr wrap="square" lIns="0" tIns="0" rIns="0" bIns="0" rtlCol="0">
            <a:spAutoFit/>
          </a:bodyPr>
          <a:lstStyle/>
          <a:p>
            <a:pPr>
              <a:lnSpc>
                <a:spcPts val="3400"/>
              </a:lnSpc>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integrated approach </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hlinkClick r:id="rId2" action="ppaction://hlinksldjump"/>
            <a:extLst>
              <a:ext uri="{FF2B5EF4-FFF2-40B4-BE49-F238E27FC236}">
                <a16:creationId xmlns:a16="http://schemas.microsoft.com/office/drawing/2014/main" xmlns="" id="{8860913D-AEC0-414A-8942-7F17EBE8E0AA}"/>
              </a:ext>
            </a:extLst>
          </p:cNvPr>
          <p:cNvSpPr txBox="1"/>
          <p:nvPr/>
        </p:nvSpPr>
        <p:spPr>
          <a:xfrm>
            <a:off x="4643438" y="4126748"/>
            <a:ext cx="788462"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service</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hlinkClick r:id="rId3" action="ppaction://hlinksldjump"/>
            <a:extLst>
              <a:ext uri="{FF2B5EF4-FFF2-40B4-BE49-F238E27FC236}">
                <a16:creationId xmlns:a16="http://schemas.microsoft.com/office/drawing/2014/main" xmlns="" id="{D3A4BCDB-FF33-FD48-BC06-BF3AEAB99B74}"/>
              </a:ext>
            </a:extLst>
          </p:cNvPr>
          <p:cNvSpPr txBox="1"/>
          <p:nvPr/>
        </p:nvSpPr>
        <p:spPr>
          <a:xfrm>
            <a:off x="4643438" y="4333907"/>
            <a:ext cx="788462"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logistics</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hlinkClick r:id="rId4" action="ppaction://hlinksldjump"/>
            <a:extLst>
              <a:ext uri="{FF2B5EF4-FFF2-40B4-BE49-F238E27FC236}">
                <a16:creationId xmlns:a16="http://schemas.microsoft.com/office/drawing/2014/main" xmlns="" id="{7240D1F8-5B1E-AC49-935C-627D7EC7ACF0}"/>
              </a:ext>
            </a:extLst>
          </p:cNvPr>
          <p:cNvSpPr txBox="1"/>
          <p:nvPr/>
        </p:nvSpPr>
        <p:spPr>
          <a:xfrm>
            <a:off x="4643438" y="4541067"/>
            <a:ext cx="788462"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recycling</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hlinkClick r:id="rId5" action="ppaction://hlinksldjump"/>
            <a:extLst>
              <a:ext uri="{FF2B5EF4-FFF2-40B4-BE49-F238E27FC236}">
                <a16:creationId xmlns:a16="http://schemas.microsoft.com/office/drawing/2014/main" xmlns="" id="{99D304FA-7765-8D48-9F64-268F3A58BAE8}"/>
              </a:ext>
            </a:extLst>
          </p:cNvPr>
          <p:cNvSpPr txBox="1"/>
          <p:nvPr/>
        </p:nvSpPr>
        <p:spPr>
          <a:xfrm>
            <a:off x="4643438" y="1743075"/>
            <a:ext cx="2447704"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in-house production </a:t>
            </a:r>
          </a:p>
        </p:txBody>
      </p:sp>
      <p:grpSp>
        <p:nvGrpSpPr>
          <p:cNvPr id="9" name="Группа 8">
            <a:extLst>
              <a:ext uri="{FF2B5EF4-FFF2-40B4-BE49-F238E27FC236}">
                <a16:creationId xmlns:a16="http://schemas.microsoft.com/office/drawing/2014/main" xmlns="" id="{32926B3B-A6C7-974A-8AFE-2B49F1AC0F9A}"/>
              </a:ext>
            </a:extLst>
          </p:cNvPr>
          <p:cNvGrpSpPr/>
          <p:nvPr/>
        </p:nvGrpSpPr>
        <p:grpSpPr>
          <a:xfrm>
            <a:off x="3913686" y="2160359"/>
            <a:ext cx="491047" cy="421277"/>
            <a:chOff x="3913686" y="2573932"/>
            <a:chExt cx="491047" cy="421277"/>
          </a:xfrm>
        </p:grpSpPr>
        <p:pic>
          <p:nvPicPr>
            <p:cNvPr id="10" name="Рисунок 9">
              <a:extLst>
                <a:ext uri="{FF2B5EF4-FFF2-40B4-BE49-F238E27FC236}">
                  <a16:creationId xmlns:a16="http://schemas.microsoft.com/office/drawing/2014/main" xmlns="" id="{BE82B307-6D25-AA43-B0AF-563524389BC9}"/>
                </a:ext>
              </a:extLst>
            </p:cNvPr>
            <p:cNvPicPr>
              <a:picLocks noChangeAspect="1"/>
            </p:cNvPicPr>
            <p:nvPr/>
          </p:nvPicPr>
          <p:blipFill>
            <a:blip r:embed="rId6"/>
            <a:stretch>
              <a:fillRect/>
            </a:stretch>
          </p:blipFill>
          <p:spPr>
            <a:xfrm>
              <a:off x="3913686" y="2573932"/>
              <a:ext cx="421277" cy="421277"/>
            </a:xfrm>
            <a:prstGeom prst="rect">
              <a:avLst/>
            </a:prstGeom>
          </p:spPr>
        </p:pic>
        <p:pic>
          <p:nvPicPr>
            <p:cNvPr id="11" name="Рисунок 10">
              <a:extLst>
                <a:ext uri="{FF2B5EF4-FFF2-40B4-BE49-F238E27FC236}">
                  <a16:creationId xmlns:a16="http://schemas.microsoft.com/office/drawing/2014/main" xmlns="" id="{8D891BCF-EBDA-0546-93EC-E9BCD71E3B8C}"/>
                </a:ext>
              </a:extLst>
            </p:cNvPr>
            <p:cNvPicPr>
              <a:picLocks noChangeAspect="1"/>
            </p:cNvPicPr>
            <p:nvPr/>
          </p:nvPicPr>
          <p:blipFill>
            <a:blip r:embed="rId7"/>
            <a:stretch>
              <a:fillRect/>
            </a:stretch>
          </p:blipFill>
          <p:spPr>
            <a:xfrm>
              <a:off x="4127500" y="2655889"/>
              <a:ext cx="277233" cy="224654"/>
            </a:xfrm>
            <a:prstGeom prst="rect">
              <a:avLst/>
            </a:prstGeom>
          </p:spPr>
        </p:pic>
      </p:grpSp>
      <p:sp>
        <p:nvSpPr>
          <p:cNvPr id="12" name="TextBox 11">
            <a:extLst>
              <a:ext uri="{FF2B5EF4-FFF2-40B4-BE49-F238E27FC236}">
                <a16:creationId xmlns:a16="http://schemas.microsoft.com/office/drawing/2014/main" xmlns="" id="{B4AC9AAB-7C80-174E-825C-DC6058FAD14F}"/>
              </a:ext>
            </a:extLst>
          </p:cNvPr>
          <p:cNvSpPr txBox="1"/>
          <p:nvPr/>
        </p:nvSpPr>
        <p:spPr>
          <a:xfrm>
            <a:off x="4643438" y="2208832"/>
            <a:ext cx="2773363" cy="223138"/>
          </a:xfrm>
          <a:prstGeom prst="rect">
            <a:avLst/>
          </a:prstGeom>
          <a:noFill/>
        </p:spPr>
        <p:txBody>
          <a:bodyPr wrap="square" lIns="0" tIns="0" rIns="0" bIns="0" rtlCol="0">
            <a:spAutoFit/>
          </a:bodyPr>
          <a:lstStyle/>
          <a:p>
            <a:r>
              <a:rPr lang="en-US" sz="1450" dirty="0">
                <a:solidFill>
                  <a:srgbClr val="FF0000"/>
                </a:solidFill>
                <a:latin typeface="Verdana" panose="020B0604030504040204" pitchFamily="34" charset="0"/>
                <a:ea typeface="Verdana" panose="020B0604030504040204" pitchFamily="34" charset="0"/>
                <a:cs typeface="Verdana" panose="020B0604030504040204" pitchFamily="34" charset="0"/>
              </a:rPr>
              <a:t>engineering</a:t>
            </a:r>
            <a:endParaRPr lang="ru-RU" sz="145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xmlns="" id="{24B55BF6-02C9-DF4A-ABBD-84C8B70FAD58}"/>
              </a:ext>
            </a:extLst>
          </p:cNvPr>
          <p:cNvSpPr txBox="1"/>
          <p:nvPr/>
        </p:nvSpPr>
        <p:spPr>
          <a:xfrm>
            <a:off x="4480091" y="2526876"/>
            <a:ext cx="4253172" cy="1523750"/>
          </a:xfrm>
          <a:prstGeom prst="rect">
            <a:avLst/>
          </a:prstGeom>
          <a:noFill/>
        </p:spPr>
        <p:txBody>
          <a:bodyPr wrap="square" lIns="0" tIns="0" rIns="0" bIns="0" rtlCol="0">
            <a:spAutoFit/>
          </a:bodyPr>
          <a:lstStyle/>
          <a:p>
            <a:pPr marL="162000" indent="-162000">
              <a:lnSpc>
                <a:spcPts val="1300"/>
              </a:lnSpc>
              <a:spcAft>
                <a:spcPts val="400"/>
              </a:spcAft>
              <a:buClr>
                <a:srgbClr val="FF0000"/>
              </a:buClr>
              <a:buSzPct val="100000"/>
              <a:buFont typeface=".Lucida Grande UI Regular"/>
              <a:buChar char="►"/>
            </a:pPr>
            <a:r>
              <a:rPr lang="en-US" sz="1000" dirty="0">
                <a:solidFill>
                  <a:srgbClr val="FF0000"/>
                </a:solidFill>
                <a:latin typeface="Verdana" panose="020B0604030504040204" pitchFamily="34" charset="0"/>
                <a:ea typeface="Verdana" panose="020B0604030504040204" pitchFamily="34" charset="0"/>
                <a:cs typeface="Verdana" panose="020B0604030504040204" pitchFamily="34" charset="0"/>
              </a:rPr>
              <a:t>modernization of thermal vessels and production lines and design of new ones</a:t>
            </a:r>
          </a:p>
          <a:p>
            <a:pPr marL="162000" indent="-162000">
              <a:lnSpc>
                <a:spcPts val="1300"/>
              </a:lnSpc>
              <a:spcAft>
                <a:spcPts val="400"/>
              </a:spcAft>
              <a:buClr>
                <a:srgbClr val="FF0000"/>
              </a:buClr>
              <a:buSzPct val="100000"/>
              <a:buFont typeface=".Lucida Grande UI Regular"/>
              <a:buChar char="►"/>
            </a:pPr>
            <a:r>
              <a:rPr lang="en-US" sz="1000" dirty="0">
                <a:solidFill>
                  <a:srgbClr val="FF0000"/>
                </a:solidFill>
                <a:latin typeface="Verdana" panose="020B0604030504040204" pitchFamily="34" charset="0"/>
                <a:ea typeface="Verdana" panose="020B0604030504040204" pitchFamily="34" charset="0"/>
                <a:cs typeface="Verdana" panose="020B0604030504040204" pitchFamily="34" charset="0"/>
              </a:rPr>
              <a:t>custom design of linings and metal structures for thermal vessels</a:t>
            </a:r>
          </a:p>
          <a:p>
            <a:pPr marL="162000" indent="-162000">
              <a:lnSpc>
                <a:spcPts val="1300"/>
              </a:lnSpc>
              <a:spcAft>
                <a:spcPts val="400"/>
              </a:spcAft>
              <a:buClr>
                <a:srgbClr val="FF0000"/>
              </a:buClr>
              <a:buSzPct val="100000"/>
              <a:buFont typeface=".Lucida Grande UI Regular"/>
              <a:buChar char="►"/>
            </a:pPr>
            <a:r>
              <a:rPr lang="en-US" sz="1000" dirty="0">
                <a:solidFill>
                  <a:srgbClr val="FF0000"/>
                </a:solidFill>
                <a:latin typeface="Verdana" panose="020B0604030504040204" pitchFamily="34" charset="0"/>
                <a:ea typeface="Verdana" panose="020B0604030504040204" pitchFamily="34" charset="0"/>
                <a:cs typeface="Verdana" panose="020B0604030504040204" pitchFamily="34" charset="0"/>
              </a:rPr>
              <a:t>3D models of thermal vessels</a:t>
            </a:r>
          </a:p>
          <a:p>
            <a:pPr marL="162000" indent="-162000">
              <a:lnSpc>
                <a:spcPts val="1300"/>
              </a:lnSpc>
              <a:spcAft>
                <a:spcPts val="400"/>
              </a:spcAft>
              <a:buClr>
                <a:srgbClr val="FF0000"/>
              </a:buClr>
              <a:buSzPct val="100000"/>
              <a:buFont typeface=".Lucida Grande UI Regular"/>
              <a:buChar char="►"/>
            </a:pPr>
            <a:r>
              <a:rPr lang="en-US" sz="1000" dirty="0">
                <a:solidFill>
                  <a:srgbClr val="FF0000"/>
                </a:solidFill>
                <a:latin typeface="Verdana" panose="020B0604030504040204" pitchFamily="34" charset="0"/>
                <a:ea typeface="Verdana" panose="020B0604030504040204" pitchFamily="34" charset="0"/>
                <a:cs typeface="Verdana" panose="020B0604030504040204" pitchFamily="34" charset="0"/>
              </a:rPr>
              <a:t>thermal and strength analysis of thermal vessel structures using the ANSYS software</a:t>
            </a:r>
          </a:p>
          <a:p>
            <a:pPr marL="162000" indent="-162000">
              <a:lnSpc>
                <a:spcPts val="1300"/>
              </a:lnSpc>
              <a:spcAft>
                <a:spcPts val="400"/>
              </a:spcAft>
              <a:buClr>
                <a:srgbClr val="FF0000"/>
              </a:buClr>
              <a:buSzPct val="100000"/>
              <a:buFont typeface=".Lucida Grande UI Regular"/>
              <a:buChar char="►"/>
            </a:pPr>
            <a:endParaRPr lang="en-US" sz="1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Прямоугольник 13">
            <a:extLst>
              <a:ext uri="{FF2B5EF4-FFF2-40B4-BE49-F238E27FC236}">
                <a16:creationId xmlns:a16="http://schemas.microsoft.com/office/drawing/2014/main" xmlns="" id="{36B1420E-93A7-C24A-A120-59E7B38CC208}"/>
              </a:ext>
            </a:extLst>
          </p:cNvPr>
          <p:cNvSpPr/>
          <p:nvPr/>
        </p:nvSpPr>
        <p:spPr>
          <a:xfrm>
            <a:off x="250825" y="2053862"/>
            <a:ext cx="8642350" cy="197841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xmlns="" id="{324C922B-27B5-4E4E-9A7A-5C89D0C674DD}"/>
              </a:ext>
            </a:extLst>
          </p:cNvPr>
          <p:cNvPicPr>
            <a:picLocks noChangeAspect="1"/>
          </p:cNvPicPr>
          <p:nvPr/>
        </p:nvPicPr>
        <p:blipFill>
          <a:blip r:embed="rId8"/>
          <a:srcRect/>
          <a:stretch/>
        </p:blipFill>
        <p:spPr>
          <a:xfrm>
            <a:off x="238768" y="2049190"/>
            <a:ext cx="3674918" cy="1996608"/>
          </a:xfrm>
          <a:prstGeom prst="rect">
            <a:avLst/>
          </a:prstGeom>
        </p:spPr>
      </p:pic>
      <p:sp>
        <p:nvSpPr>
          <p:cNvPr id="16" name="TextBox 15">
            <a:hlinkClick r:id="rId9" action="ppaction://hlinksldjump"/>
            <a:extLst>
              <a:ext uri="{FF2B5EF4-FFF2-40B4-BE49-F238E27FC236}">
                <a16:creationId xmlns:a16="http://schemas.microsoft.com/office/drawing/2014/main" xmlns="" id="{4C793C1D-0CCF-EC4A-9DDA-64586F2EBA21}"/>
              </a:ext>
            </a:extLst>
          </p:cNvPr>
          <p:cNvSpPr txBox="1"/>
          <p:nvPr/>
        </p:nvSpPr>
        <p:spPr>
          <a:xfrm>
            <a:off x="227036" y="174514"/>
            <a:ext cx="2328439"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3.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how we work </a:t>
            </a:r>
            <a:endPar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Footer Placeholder 4">
            <a:extLst>
              <a:ext uri="{FF2B5EF4-FFF2-40B4-BE49-F238E27FC236}">
                <a16:creationId xmlns:a16="http://schemas.microsoft.com/office/drawing/2014/main" xmlns="" id="{D6166CFE-97B1-3F4A-9952-09C2B088649F}"/>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95361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211AFF4-AF77-AB41-94B9-C085E5C0E9F2}"/>
              </a:ext>
            </a:extLst>
          </p:cNvPr>
          <p:cNvSpPr txBox="1"/>
          <p:nvPr/>
        </p:nvSpPr>
        <p:spPr>
          <a:xfrm>
            <a:off x="-154380" y="-522106"/>
            <a:ext cx="1947553" cy="3693319"/>
          </a:xfrm>
          <a:prstGeom prst="rect">
            <a:avLst/>
          </a:prstGeom>
          <a:noFill/>
        </p:spPr>
        <p:txBody>
          <a:bodyPr wrap="square" lIns="0" tIns="0" rIns="0" bIns="0" rtlCol="0">
            <a:spAutoFit/>
          </a:bodyPr>
          <a:lstStyle/>
          <a:p>
            <a:r>
              <a:rPr lang="ru-RU" sz="24000" dirty="0">
                <a:solidFill>
                  <a:srgbClr val="FF8400"/>
                </a:solidFill>
                <a:latin typeface="Verdana" panose="020B0604030504040204" pitchFamily="34" charset="0"/>
                <a:ea typeface="Verdana" panose="020B0604030504040204" pitchFamily="34" charset="0"/>
                <a:cs typeface="Verdana" panose="020B0604030504040204" pitchFamily="34" charset="0"/>
              </a:rPr>
              <a:t>1</a:t>
            </a:r>
          </a:p>
        </p:txBody>
      </p:sp>
      <p:sp>
        <p:nvSpPr>
          <p:cNvPr id="6" name="TextBox 5">
            <a:extLst>
              <a:ext uri="{FF2B5EF4-FFF2-40B4-BE49-F238E27FC236}">
                <a16:creationId xmlns:a16="http://schemas.microsoft.com/office/drawing/2014/main" xmlns="" id="{9FDC17D7-13AF-3549-8C20-64B074659460}"/>
              </a:ext>
            </a:extLst>
          </p:cNvPr>
          <p:cNvSpPr txBox="1"/>
          <p:nvPr/>
        </p:nvSpPr>
        <p:spPr>
          <a:xfrm>
            <a:off x="3167063" y="181175"/>
            <a:ext cx="3233738" cy="261610"/>
          </a:xfrm>
          <a:prstGeom prst="rect">
            <a:avLst/>
          </a:prstGeom>
          <a:noFill/>
        </p:spPr>
        <p:txBody>
          <a:bodyPr wrap="square" lIns="0" tIns="0" rIns="0" bIns="0" rtlCol="0">
            <a:spAutoFit/>
          </a:bodyPr>
          <a:lstStyle/>
          <a:p>
            <a:r>
              <a:rPr lang="en-US" sz="1700" dirty="0">
                <a:latin typeface="Verdana" panose="020B0604030504040204" pitchFamily="34" charset="0"/>
                <a:ea typeface="Verdana" panose="020B0604030504040204" pitchFamily="34" charset="0"/>
                <a:cs typeface="Verdana" panose="020B0604030504040204" pitchFamily="34" charset="0"/>
              </a:rPr>
              <a:t>experience </a:t>
            </a:r>
            <a:r>
              <a:rPr lang="ru-RU" sz="1700" dirty="0">
                <a:latin typeface="Verdana" panose="020B0604030504040204" pitchFamily="34" charset="0"/>
                <a:ea typeface="Verdana" panose="020B0604030504040204" pitchFamily="34" charset="0"/>
                <a:cs typeface="Verdana" panose="020B0604030504040204" pitchFamily="34" charset="0"/>
              </a:rPr>
              <a:t> × </a:t>
            </a:r>
            <a:r>
              <a:rPr lang="en-US" sz="1700" dirty="0">
                <a:latin typeface="Verdana" panose="020B0604030504040204" pitchFamily="34" charset="0"/>
                <a:ea typeface="Verdana" panose="020B0604030504040204" pitchFamily="34" charset="0"/>
                <a:cs typeface="Verdana" panose="020B0604030504040204" pitchFamily="34" charset="0"/>
              </a:rPr>
              <a:t>inspiration</a:t>
            </a:r>
            <a:endParaRPr lang="ru-RU" sz="1700" dirty="0">
              <a:solidFill>
                <a:srgbClr val="AFAFAF"/>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05E9DEFC-5CD3-E74F-9B5E-429677F2DF70}"/>
              </a:ext>
            </a:extLst>
          </p:cNvPr>
          <p:cNvSpPr txBox="1"/>
          <p:nvPr/>
        </p:nvSpPr>
        <p:spPr>
          <a:xfrm>
            <a:off x="4723525" y="2084582"/>
            <a:ext cx="2629775" cy="507831"/>
          </a:xfrm>
          <a:prstGeom prst="rect">
            <a:avLst/>
          </a:prstGeom>
          <a:noFill/>
        </p:spPr>
        <p:txBody>
          <a:bodyPr wrap="square" lIns="0" tIns="0" rIns="0" bIns="0" rtlCol="0">
            <a:spAutoFit/>
          </a:bodyPr>
          <a:lstStyle/>
          <a:p>
            <a:r>
              <a:rPr lang="en-US" sz="3300" dirty="0">
                <a:latin typeface="Verdana" panose="020B0604030504040204" pitchFamily="34" charset="0"/>
                <a:ea typeface="Verdana" panose="020B0604030504040204" pitchFamily="34" charset="0"/>
                <a:cs typeface="Verdana" panose="020B0604030504040204" pitchFamily="34" charset="0"/>
              </a:rPr>
              <a:t>who we are</a:t>
            </a:r>
            <a:endParaRPr lang="ru-RU" sz="3300" dirty="0">
              <a:solidFill>
                <a:srgbClr val="AFAFAF"/>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268D4F5C-B419-134B-B10B-CD99815B20E8}"/>
              </a:ext>
            </a:extLst>
          </p:cNvPr>
          <p:cNvSpPr txBox="1"/>
          <p:nvPr/>
        </p:nvSpPr>
        <p:spPr>
          <a:xfrm>
            <a:off x="4745823" y="508660"/>
            <a:ext cx="1590178" cy="528140"/>
          </a:xfrm>
          <a:prstGeom prst="rect">
            <a:avLst/>
          </a:prstGeom>
          <a:noFill/>
        </p:spPr>
        <p:txBody>
          <a:bodyPr wrap="square" lIns="0" tIns="0" rIns="0" bIns="0" rtlCol="0">
            <a:spAutoFit/>
          </a:bodyPr>
          <a:lstStyle/>
          <a:p>
            <a:r>
              <a:rPr lang="en-US" sz="1700" dirty="0">
                <a:solidFill>
                  <a:schemeClr val="tx1">
                    <a:alpha val="30000"/>
                  </a:schemeClr>
                </a:solidFill>
                <a:latin typeface="Verdana" panose="020B0604030504040204" pitchFamily="34" charset="0"/>
                <a:ea typeface="Verdana" panose="020B0604030504040204" pitchFamily="34" charset="0"/>
                <a:cs typeface="Verdana" panose="020B0604030504040204" pitchFamily="34" charset="0"/>
              </a:rPr>
              <a:t>for achievements </a:t>
            </a:r>
            <a:endParaRPr lang="ru-RU" sz="1700" dirty="0">
              <a:solidFill>
                <a:schemeClr val="tx1">
                  <a:alpha val="3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Footer Placeholder 4">
            <a:extLst>
              <a:ext uri="{FF2B5EF4-FFF2-40B4-BE49-F238E27FC236}">
                <a16:creationId xmlns:a16="http://schemas.microsoft.com/office/drawing/2014/main" xmlns="" id="{4890BF44-0265-C349-8E82-FEF4C966DABF}"/>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3057486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DA5CD7D-0937-224E-B24B-08999AB11BD3}"/>
              </a:ext>
            </a:extLst>
          </p:cNvPr>
          <p:cNvSpPr txBox="1"/>
          <p:nvPr/>
        </p:nvSpPr>
        <p:spPr>
          <a:xfrm>
            <a:off x="4635852" y="206856"/>
            <a:ext cx="2658630" cy="1134991"/>
          </a:xfrm>
          <a:prstGeom prst="rect">
            <a:avLst/>
          </a:prstGeom>
          <a:noFill/>
        </p:spPr>
        <p:txBody>
          <a:bodyPr wrap="square" lIns="0" tIns="0" rIns="0" bIns="0" rtlCol="0">
            <a:spAutoFit/>
          </a:bodyPr>
          <a:lstStyle/>
          <a:p>
            <a:pPr>
              <a:lnSpc>
                <a:spcPts val="1800"/>
              </a:lnSpc>
            </a:pPr>
            <a: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t>We possess a full range of competencies to offer an integrated approach to addressing our customers’ needs.</a:t>
            </a:r>
          </a:p>
        </p:txBody>
      </p:sp>
      <p:sp>
        <p:nvSpPr>
          <p:cNvPr id="4" name="TextBox 3">
            <a:extLst>
              <a:ext uri="{FF2B5EF4-FFF2-40B4-BE49-F238E27FC236}">
                <a16:creationId xmlns:a16="http://schemas.microsoft.com/office/drawing/2014/main" xmlns="" id="{BE88F308-2C57-3A49-ACCC-7CB8FF5DD1CB}"/>
              </a:ext>
            </a:extLst>
          </p:cNvPr>
          <p:cNvSpPr txBox="1"/>
          <p:nvPr/>
        </p:nvSpPr>
        <p:spPr>
          <a:xfrm>
            <a:off x="229225" y="744575"/>
            <a:ext cx="2794963" cy="872034"/>
          </a:xfrm>
          <a:prstGeom prst="rect">
            <a:avLst/>
          </a:prstGeom>
          <a:noFill/>
        </p:spPr>
        <p:txBody>
          <a:bodyPr wrap="square" lIns="0" tIns="0" rIns="0" bIns="0" rtlCol="0">
            <a:spAutoFit/>
          </a:bodyPr>
          <a:lstStyle/>
          <a:p>
            <a:pPr>
              <a:lnSpc>
                <a:spcPts val="3400"/>
              </a:lnSpc>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integrated approach </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hlinkClick r:id="rId2" action="ppaction://hlinksldjump"/>
            <a:extLst>
              <a:ext uri="{FF2B5EF4-FFF2-40B4-BE49-F238E27FC236}">
                <a16:creationId xmlns:a16="http://schemas.microsoft.com/office/drawing/2014/main" xmlns="" id="{17CE21C9-E722-3E4F-81D8-78D084A39BA8}"/>
              </a:ext>
            </a:extLst>
          </p:cNvPr>
          <p:cNvSpPr txBox="1"/>
          <p:nvPr/>
        </p:nvSpPr>
        <p:spPr>
          <a:xfrm>
            <a:off x="4643438" y="4379689"/>
            <a:ext cx="788462"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logistics</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hlinkClick r:id="rId3" action="ppaction://hlinksldjump"/>
            <a:extLst>
              <a:ext uri="{FF2B5EF4-FFF2-40B4-BE49-F238E27FC236}">
                <a16:creationId xmlns:a16="http://schemas.microsoft.com/office/drawing/2014/main" xmlns="" id="{0A710BA0-3FBA-EC4B-8846-7611C96E82C0}"/>
              </a:ext>
            </a:extLst>
          </p:cNvPr>
          <p:cNvSpPr txBox="1"/>
          <p:nvPr/>
        </p:nvSpPr>
        <p:spPr>
          <a:xfrm>
            <a:off x="4643438" y="4556977"/>
            <a:ext cx="788462"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recycling</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hlinkClick r:id="rId4" action="ppaction://hlinksldjump"/>
            <a:extLst>
              <a:ext uri="{FF2B5EF4-FFF2-40B4-BE49-F238E27FC236}">
                <a16:creationId xmlns:a16="http://schemas.microsoft.com/office/drawing/2014/main" xmlns="" id="{192C745A-B3A1-2344-805C-B4C21FFE39F1}"/>
              </a:ext>
            </a:extLst>
          </p:cNvPr>
          <p:cNvSpPr txBox="1"/>
          <p:nvPr/>
        </p:nvSpPr>
        <p:spPr>
          <a:xfrm>
            <a:off x="4643438" y="1607908"/>
            <a:ext cx="2447704"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in-house production </a:t>
            </a:r>
          </a:p>
        </p:txBody>
      </p:sp>
      <p:sp>
        <p:nvSpPr>
          <p:cNvPr id="8" name="TextBox 7">
            <a:hlinkClick r:id="rId5" action="ppaction://hlinksldjump"/>
            <a:extLst>
              <a:ext uri="{FF2B5EF4-FFF2-40B4-BE49-F238E27FC236}">
                <a16:creationId xmlns:a16="http://schemas.microsoft.com/office/drawing/2014/main" xmlns="" id="{BD080FA6-C53A-3947-8126-B82A75483DEC}"/>
              </a:ext>
            </a:extLst>
          </p:cNvPr>
          <p:cNvSpPr txBox="1"/>
          <p:nvPr/>
        </p:nvSpPr>
        <p:spPr>
          <a:xfrm>
            <a:off x="4643438" y="1794469"/>
            <a:ext cx="904377"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engineering</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xmlns="" id="{D1C730AD-6269-F24A-AC1A-CB5B9EDDDCFD}"/>
              </a:ext>
            </a:extLst>
          </p:cNvPr>
          <p:cNvSpPr txBox="1"/>
          <p:nvPr/>
        </p:nvSpPr>
        <p:spPr>
          <a:xfrm>
            <a:off x="4643438" y="2193402"/>
            <a:ext cx="2773363" cy="223138"/>
          </a:xfrm>
          <a:prstGeom prst="rect">
            <a:avLst/>
          </a:prstGeom>
          <a:noFill/>
        </p:spPr>
        <p:txBody>
          <a:bodyPr wrap="square" lIns="0" tIns="0" rIns="0" bIns="0" rtlCol="0">
            <a:spAutoFit/>
          </a:bodyPr>
          <a:lstStyle/>
          <a:p>
            <a:r>
              <a:rPr lang="en-US" sz="1450" dirty="0">
                <a:solidFill>
                  <a:srgbClr val="CB00FE"/>
                </a:solidFill>
                <a:latin typeface="Verdana" panose="020B0604030504040204" pitchFamily="34" charset="0"/>
                <a:ea typeface="Verdana" panose="020B0604030504040204" pitchFamily="34" charset="0"/>
                <a:cs typeface="Verdana" panose="020B0604030504040204" pitchFamily="34" charset="0"/>
              </a:rPr>
              <a:t>service </a:t>
            </a:r>
            <a:endParaRPr lang="ru-RU" sz="1450" dirty="0">
              <a:solidFill>
                <a:srgbClr val="CB00FE"/>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xmlns="" id="{8F75EFA2-DAEF-214E-AB92-0F441EF29FA1}"/>
              </a:ext>
            </a:extLst>
          </p:cNvPr>
          <p:cNvSpPr txBox="1"/>
          <p:nvPr/>
        </p:nvSpPr>
        <p:spPr>
          <a:xfrm>
            <a:off x="4480091" y="2477326"/>
            <a:ext cx="4253172" cy="1690463"/>
          </a:xfrm>
          <a:prstGeom prst="rect">
            <a:avLst/>
          </a:prstGeom>
          <a:noFill/>
        </p:spPr>
        <p:txBody>
          <a:bodyPr wrap="square" lIns="0" tIns="0" rIns="0" bIns="0" rtlCol="0">
            <a:spAutoFit/>
          </a:bodyPr>
          <a:lstStyle/>
          <a:p>
            <a:pPr marL="162000" indent="-162000">
              <a:lnSpc>
                <a:spcPts val="1300"/>
              </a:lnSpc>
              <a:spcAft>
                <a:spcPts val="400"/>
              </a:spcAft>
              <a:buClr>
                <a:srgbClr val="CB00FE"/>
              </a:buClr>
              <a:buSzPct val="100000"/>
              <a:buFont typeface=".Lucida Grande UI Regular"/>
              <a:buChar char="►"/>
            </a:pPr>
            <a:r>
              <a:rPr lang="en-US" sz="1000" dirty="0">
                <a:solidFill>
                  <a:srgbClr val="CB00FE"/>
                </a:solidFill>
                <a:latin typeface="Verdana" panose="020B0604030504040204" pitchFamily="34" charset="0"/>
                <a:ea typeface="Verdana" panose="020B0604030504040204" pitchFamily="34" charset="0"/>
                <a:cs typeface="Verdana" panose="020B0604030504040204" pitchFamily="34" charset="0"/>
              </a:rPr>
              <a:t>field supervision at the stage of lining installation works with due regard to the customer’s requirements</a:t>
            </a:r>
          </a:p>
          <a:p>
            <a:pPr marL="162000" indent="-162000">
              <a:lnSpc>
                <a:spcPts val="1300"/>
              </a:lnSpc>
              <a:spcAft>
                <a:spcPts val="400"/>
              </a:spcAft>
              <a:buClr>
                <a:srgbClr val="CB00FE"/>
              </a:buClr>
              <a:buSzPct val="100000"/>
              <a:buFont typeface=".Lucida Grande UI Regular"/>
              <a:buChar char="►"/>
            </a:pPr>
            <a:r>
              <a:rPr lang="en-US" sz="1000" dirty="0">
                <a:solidFill>
                  <a:srgbClr val="CB00FE"/>
                </a:solidFill>
                <a:latin typeface="Verdana" panose="020B0604030504040204" pitchFamily="34" charset="0"/>
                <a:ea typeface="Verdana" panose="020B0604030504040204" pitchFamily="34" charset="0"/>
                <a:cs typeface="Verdana" panose="020B0604030504040204" pitchFamily="34" charset="0"/>
              </a:rPr>
              <a:t>end-to-end monitoring of refractory works, lining condition, parameters, and operating modes</a:t>
            </a:r>
          </a:p>
          <a:p>
            <a:pPr marL="162000" indent="-162000">
              <a:lnSpc>
                <a:spcPts val="1300"/>
              </a:lnSpc>
              <a:spcAft>
                <a:spcPts val="400"/>
              </a:spcAft>
              <a:buClr>
                <a:srgbClr val="CB00FE"/>
              </a:buClr>
              <a:buSzPct val="100000"/>
              <a:buFont typeface=".Lucida Grande UI Regular"/>
              <a:buChar char="►"/>
            </a:pPr>
            <a:r>
              <a:rPr lang="en-US" sz="1000" dirty="0">
                <a:solidFill>
                  <a:srgbClr val="CB00FE"/>
                </a:solidFill>
                <a:latin typeface="Verdana" panose="020B0604030504040204" pitchFamily="34" charset="0"/>
                <a:ea typeface="Verdana" panose="020B0604030504040204" pitchFamily="34" charset="0"/>
                <a:cs typeface="Verdana" panose="020B0604030504040204" pitchFamily="34" charset="0"/>
              </a:rPr>
              <a:t>provision of auxiliary equipment for lining installation and maintenance</a:t>
            </a:r>
          </a:p>
          <a:p>
            <a:pPr marL="162000" indent="-162000">
              <a:lnSpc>
                <a:spcPts val="1300"/>
              </a:lnSpc>
              <a:spcAft>
                <a:spcPts val="400"/>
              </a:spcAft>
              <a:buClr>
                <a:srgbClr val="CB00FE"/>
              </a:buClr>
              <a:buSzPct val="100000"/>
              <a:buFont typeface=".Lucida Grande UI Regular"/>
              <a:buChar char="►"/>
            </a:pPr>
            <a:r>
              <a:rPr lang="en-US" sz="1000" dirty="0">
                <a:solidFill>
                  <a:srgbClr val="CB00FE"/>
                </a:solidFill>
                <a:latin typeface="Verdana" panose="020B0604030504040204" pitchFamily="34" charset="0"/>
                <a:ea typeface="Verdana" panose="020B0604030504040204" pitchFamily="34" charset="0"/>
                <a:cs typeface="Verdana" panose="020B0604030504040204" pitchFamily="34" charset="0"/>
              </a:rPr>
              <a:t>training courses for technical staff </a:t>
            </a:r>
          </a:p>
          <a:p>
            <a:pPr marL="162000" indent="-162000">
              <a:lnSpc>
                <a:spcPts val="1300"/>
              </a:lnSpc>
              <a:spcAft>
                <a:spcPts val="400"/>
              </a:spcAft>
              <a:buClr>
                <a:srgbClr val="CB00FE"/>
              </a:buClr>
              <a:buSzPct val="100000"/>
              <a:buFont typeface=".Lucida Grande UI Regular"/>
              <a:buChar char="►"/>
            </a:pPr>
            <a:r>
              <a:rPr lang="en-US" sz="1000" dirty="0">
                <a:solidFill>
                  <a:srgbClr val="CB00FE"/>
                </a:solidFill>
                <a:latin typeface="Verdana" panose="020B0604030504040204" pitchFamily="34" charset="0"/>
                <a:ea typeface="Verdana" panose="020B0604030504040204" pitchFamily="34" charset="0"/>
                <a:cs typeface="Verdana" panose="020B0604030504040204" pitchFamily="34" charset="0"/>
              </a:rPr>
              <a:t>a full range of refractory works, including provision of the necessary equipment </a:t>
            </a:r>
          </a:p>
        </p:txBody>
      </p:sp>
      <p:sp>
        <p:nvSpPr>
          <p:cNvPr id="11" name="Прямоугольник 10">
            <a:extLst>
              <a:ext uri="{FF2B5EF4-FFF2-40B4-BE49-F238E27FC236}">
                <a16:creationId xmlns:a16="http://schemas.microsoft.com/office/drawing/2014/main" xmlns="" id="{165E5050-FC16-374A-BF55-D6EB5ABA6700}"/>
              </a:ext>
            </a:extLst>
          </p:cNvPr>
          <p:cNvSpPr/>
          <p:nvPr/>
        </p:nvSpPr>
        <p:spPr>
          <a:xfrm>
            <a:off x="250825" y="2031554"/>
            <a:ext cx="8642350" cy="2267518"/>
          </a:xfrm>
          <a:prstGeom prst="rect">
            <a:avLst/>
          </a:prstGeom>
          <a:noFill/>
          <a:ln w="19050">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a:extLst>
              <a:ext uri="{FF2B5EF4-FFF2-40B4-BE49-F238E27FC236}">
                <a16:creationId xmlns:a16="http://schemas.microsoft.com/office/drawing/2014/main" xmlns="" id="{CF89F048-8FBD-0044-B79E-214EC574C552}"/>
              </a:ext>
            </a:extLst>
          </p:cNvPr>
          <p:cNvPicPr>
            <a:picLocks noChangeAspect="1"/>
          </p:cNvPicPr>
          <p:nvPr/>
        </p:nvPicPr>
        <p:blipFill>
          <a:blip r:embed="rId6"/>
          <a:srcRect/>
          <a:stretch/>
        </p:blipFill>
        <p:spPr>
          <a:xfrm>
            <a:off x="243898" y="2034538"/>
            <a:ext cx="3612717" cy="2282840"/>
          </a:xfrm>
          <a:prstGeom prst="rect">
            <a:avLst/>
          </a:prstGeom>
        </p:spPr>
      </p:pic>
      <p:grpSp>
        <p:nvGrpSpPr>
          <p:cNvPr id="13" name="Группа 12">
            <a:extLst>
              <a:ext uri="{FF2B5EF4-FFF2-40B4-BE49-F238E27FC236}">
                <a16:creationId xmlns:a16="http://schemas.microsoft.com/office/drawing/2014/main" xmlns="" id="{428A5C64-C361-6F4E-8E0B-A81203DD49C7}"/>
              </a:ext>
            </a:extLst>
          </p:cNvPr>
          <p:cNvGrpSpPr/>
          <p:nvPr/>
        </p:nvGrpSpPr>
        <p:grpSpPr>
          <a:xfrm>
            <a:off x="3920613" y="2141436"/>
            <a:ext cx="478348" cy="421277"/>
            <a:chOff x="3913686" y="3072407"/>
            <a:chExt cx="478348" cy="421277"/>
          </a:xfrm>
        </p:grpSpPr>
        <p:pic>
          <p:nvPicPr>
            <p:cNvPr id="14" name="Рисунок 13">
              <a:extLst>
                <a:ext uri="{FF2B5EF4-FFF2-40B4-BE49-F238E27FC236}">
                  <a16:creationId xmlns:a16="http://schemas.microsoft.com/office/drawing/2014/main" xmlns="" id="{1BF557B8-0375-2949-8142-C50E3896E006}"/>
                </a:ext>
              </a:extLst>
            </p:cNvPr>
            <p:cNvPicPr>
              <a:picLocks noChangeAspect="1"/>
            </p:cNvPicPr>
            <p:nvPr/>
          </p:nvPicPr>
          <p:blipFill>
            <a:blip r:embed="rId7"/>
            <a:stretch>
              <a:fillRect/>
            </a:stretch>
          </p:blipFill>
          <p:spPr>
            <a:xfrm>
              <a:off x="3913686" y="3072407"/>
              <a:ext cx="421277" cy="421277"/>
            </a:xfrm>
            <a:prstGeom prst="rect">
              <a:avLst/>
            </a:prstGeom>
          </p:spPr>
        </p:pic>
        <p:pic>
          <p:nvPicPr>
            <p:cNvPr id="15" name="Рисунок 14">
              <a:extLst>
                <a:ext uri="{FF2B5EF4-FFF2-40B4-BE49-F238E27FC236}">
                  <a16:creationId xmlns:a16="http://schemas.microsoft.com/office/drawing/2014/main" xmlns="" id="{037E01B7-3794-374B-B23A-AB93C94AB0D5}"/>
                </a:ext>
              </a:extLst>
            </p:cNvPr>
            <p:cNvPicPr>
              <a:picLocks noChangeAspect="1"/>
            </p:cNvPicPr>
            <p:nvPr/>
          </p:nvPicPr>
          <p:blipFill>
            <a:blip r:embed="rId8"/>
            <a:stretch>
              <a:fillRect/>
            </a:stretch>
          </p:blipFill>
          <p:spPr>
            <a:xfrm>
              <a:off x="4165600" y="3159356"/>
              <a:ext cx="226434" cy="231252"/>
            </a:xfrm>
            <a:prstGeom prst="rect">
              <a:avLst/>
            </a:prstGeom>
          </p:spPr>
        </p:pic>
      </p:grpSp>
      <p:sp>
        <p:nvSpPr>
          <p:cNvPr id="16" name="TextBox 15">
            <a:hlinkClick r:id="rId9" action="ppaction://hlinksldjump"/>
            <a:extLst>
              <a:ext uri="{FF2B5EF4-FFF2-40B4-BE49-F238E27FC236}">
                <a16:creationId xmlns:a16="http://schemas.microsoft.com/office/drawing/2014/main" xmlns="" id="{B055BBCB-19F1-4849-B90E-347A2DEF317C}"/>
              </a:ext>
            </a:extLst>
          </p:cNvPr>
          <p:cNvSpPr txBox="1"/>
          <p:nvPr/>
        </p:nvSpPr>
        <p:spPr>
          <a:xfrm>
            <a:off x="227036" y="174514"/>
            <a:ext cx="2328439"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3.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how we work </a:t>
            </a:r>
            <a:endPar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Footer Placeholder 4">
            <a:extLst>
              <a:ext uri="{FF2B5EF4-FFF2-40B4-BE49-F238E27FC236}">
                <a16:creationId xmlns:a16="http://schemas.microsoft.com/office/drawing/2014/main" xmlns="" id="{08543A65-7950-5449-A91F-2BC35EACD927}"/>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176004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004CBC3-8703-C443-9C7D-26D8D8428C77}"/>
              </a:ext>
            </a:extLst>
          </p:cNvPr>
          <p:cNvSpPr txBox="1"/>
          <p:nvPr/>
        </p:nvSpPr>
        <p:spPr>
          <a:xfrm>
            <a:off x="4635852" y="206856"/>
            <a:ext cx="2658630" cy="1134991"/>
          </a:xfrm>
          <a:prstGeom prst="rect">
            <a:avLst/>
          </a:prstGeom>
          <a:noFill/>
        </p:spPr>
        <p:txBody>
          <a:bodyPr wrap="square" lIns="0" tIns="0" rIns="0" bIns="0" rtlCol="0">
            <a:spAutoFit/>
          </a:bodyPr>
          <a:lstStyle/>
          <a:p>
            <a:pPr>
              <a:lnSpc>
                <a:spcPts val="1800"/>
              </a:lnSpc>
            </a:pPr>
            <a: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t>We possess a full range of competencies to offer an integrated approach to addressing our customers’ needs.</a:t>
            </a:r>
          </a:p>
        </p:txBody>
      </p:sp>
      <p:sp>
        <p:nvSpPr>
          <p:cNvPr id="4" name="TextBox 3">
            <a:extLst>
              <a:ext uri="{FF2B5EF4-FFF2-40B4-BE49-F238E27FC236}">
                <a16:creationId xmlns:a16="http://schemas.microsoft.com/office/drawing/2014/main" xmlns="" id="{5C459D4D-718F-E843-BE3F-B4DCF7B480F8}"/>
              </a:ext>
            </a:extLst>
          </p:cNvPr>
          <p:cNvSpPr txBox="1"/>
          <p:nvPr/>
        </p:nvSpPr>
        <p:spPr>
          <a:xfrm>
            <a:off x="229225" y="744575"/>
            <a:ext cx="2794963" cy="872034"/>
          </a:xfrm>
          <a:prstGeom prst="rect">
            <a:avLst/>
          </a:prstGeom>
          <a:noFill/>
        </p:spPr>
        <p:txBody>
          <a:bodyPr wrap="square" lIns="0" tIns="0" rIns="0" bIns="0" rtlCol="0">
            <a:spAutoFit/>
          </a:bodyPr>
          <a:lstStyle/>
          <a:p>
            <a:pPr>
              <a:lnSpc>
                <a:spcPts val="3400"/>
              </a:lnSpc>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integrated approach </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hlinkClick r:id="rId2" action="ppaction://hlinksldjump"/>
            <a:extLst>
              <a:ext uri="{FF2B5EF4-FFF2-40B4-BE49-F238E27FC236}">
                <a16:creationId xmlns:a16="http://schemas.microsoft.com/office/drawing/2014/main" xmlns="" id="{548F8F8C-133C-8046-8388-BA625F330620}"/>
              </a:ext>
            </a:extLst>
          </p:cNvPr>
          <p:cNvSpPr txBox="1"/>
          <p:nvPr/>
        </p:nvSpPr>
        <p:spPr>
          <a:xfrm>
            <a:off x="4643438" y="4047650"/>
            <a:ext cx="788462"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recycling</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hlinkClick r:id="rId3" action="ppaction://hlinksldjump"/>
            <a:extLst>
              <a:ext uri="{FF2B5EF4-FFF2-40B4-BE49-F238E27FC236}">
                <a16:creationId xmlns:a16="http://schemas.microsoft.com/office/drawing/2014/main" xmlns="" id="{55A4CAF2-8ACE-8843-A92D-8ABD145D2550}"/>
              </a:ext>
            </a:extLst>
          </p:cNvPr>
          <p:cNvSpPr txBox="1"/>
          <p:nvPr/>
        </p:nvSpPr>
        <p:spPr>
          <a:xfrm>
            <a:off x="4643438" y="1840292"/>
            <a:ext cx="2447704"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in-house production </a:t>
            </a:r>
          </a:p>
        </p:txBody>
      </p:sp>
      <p:sp>
        <p:nvSpPr>
          <p:cNvPr id="7" name="TextBox 6">
            <a:hlinkClick r:id="rId4" action="ppaction://hlinksldjump"/>
            <a:extLst>
              <a:ext uri="{FF2B5EF4-FFF2-40B4-BE49-F238E27FC236}">
                <a16:creationId xmlns:a16="http://schemas.microsoft.com/office/drawing/2014/main" xmlns="" id="{AF31EDB3-17F0-A148-8747-E83516644D4B}"/>
              </a:ext>
            </a:extLst>
          </p:cNvPr>
          <p:cNvSpPr txBox="1"/>
          <p:nvPr/>
        </p:nvSpPr>
        <p:spPr>
          <a:xfrm>
            <a:off x="4643438" y="2058657"/>
            <a:ext cx="904377"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engineering</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1E439C56-CC9B-724E-B8B5-4388614C2749}"/>
              </a:ext>
            </a:extLst>
          </p:cNvPr>
          <p:cNvSpPr txBox="1"/>
          <p:nvPr/>
        </p:nvSpPr>
        <p:spPr>
          <a:xfrm>
            <a:off x="4643438" y="2761673"/>
            <a:ext cx="2773363" cy="223138"/>
          </a:xfrm>
          <a:prstGeom prst="rect">
            <a:avLst/>
          </a:prstGeom>
          <a:noFill/>
        </p:spPr>
        <p:txBody>
          <a:bodyPr wrap="square" lIns="0" tIns="0" rIns="0" bIns="0" rtlCol="0">
            <a:spAutoFit/>
          </a:bodyPr>
          <a:lstStyle/>
          <a:p>
            <a:r>
              <a:rPr lang="en-US" sz="1450" dirty="0">
                <a:solidFill>
                  <a:srgbClr val="5700FF"/>
                </a:solidFill>
                <a:latin typeface="Verdana" panose="020B0604030504040204" pitchFamily="34" charset="0"/>
                <a:ea typeface="Verdana" panose="020B0604030504040204" pitchFamily="34" charset="0"/>
                <a:cs typeface="Verdana" panose="020B0604030504040204" pitchFamily="34" charset="0"/>
              </a:rPr>
              <a:t>logistics</a:t>
            </a:r>
            <a:endParaRPr lang="ru-RU" sz="1450" dirty="0">
              <a:solidFill>
                <a:srgbClr val="5700FF"/>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xmlns="" id="{96E2D856-0FE2-0344-B90A-83BBA01348D6}"/>
              </a:ext>
            </a:extLst>
          </p:cNvPr>
          <p:cNvSpPr txBox="1"/>
          <p:nvPr/>
        </p:nvSpPr>
        <p:spPr>
          <a:xfrm>
            <a:off x="4500563" y="3099339"/>
            <a:ext cx="4253172" cy="536301"/>
          </a:xfrm>
          <a:prstGeom prst="rect">
            <a:avLst/>
          </a:prstGeom>
          <a:noFill/>
        </p:spPr>
        <p:txBody>
          <a:bodyPr wrap="square" lIns="0" tIns="0" rIns="0" bIns="0" rtlCol="0">
            <a:spAutoFit/>
          </a:bodyPr>
          <a:lstStyle/>
          <a:p>
            <a:pPr marL="162000" indent="-162000">
              <a:lnSpc>
                <a:spcPts val="1300"/>
              </a:lnSpc>
              <a:spcAft>
                <a:spcPts val="400"/>
              </a:spcAft>
              <a:buClr>
                <a:srgbClr val="5700FF"/>
              </a:buClr>
              <a:buSzPct val="100000"/>
              <a:buFont typeface=".Lucida Grande UI Regular"/>
              <a:buChar char="►"/>
            </a:pPr>
            <a:r>
              <a:rPr lang="en-US" sz="1000" dirty="0">
                <a:solidFill>
                  <a:srgbClr val="5700FF"/>
                </a:solidFill>
                <a:latin typeface="Verdana" panose="020B0604030504040204" pitchFamily="34" charset="0"/>
                <a:ea typeface="Verdana" panose="020B0604030504040204" pitchFamily="34" charset="0"/>
                <a:cs typeface="Verdana" panose="020B0604030504040204" pitchFamily="34" charset="0"/>
              </a:rPr>
              <a:t>a unique packaging system ensuring maximum protection during transshipment and storage</a:t>
            </a:r>
          </a:p>
          <a:p>
            <a:pPr marL="162000" indent="-162000">
              <a:lnSpc>
                <a:spcPts val="1300"/>
              </a:lnSpc>
              <a:spcAft>
                <a:spcPts val="400"/>
              </a:spcAft>
              <a:buClr>
                <a:srgbClr val="5700FF"/>
              </a:buClr>
              <a:buSzPct val="100000"/>
              <a:buFont typeface=".Lucida Grande UI Regular"/>
              <a:buChar char="►"/>
            </a:pPr>
            <a:r>
              <a:rPr lang="en-US" sz="1000" dirty="0">
                <a:solidFill>
                  <a:srgbClr val="5700FF"/>
                </a:solidFill>
                <a:latin typeface="Verdana" panose="020B0604030504040204" pitchFamily="34" charset="0"/>
                <a:ea typeface="Verdana" panose="020B0604030504040204" pitchFamily="34" charset="0"/>
                <a:cs typeface="Verdana" panose="020B0604030504040204" pitchFamily="34" charset="0"/>
              </a:rPr>
              <a:t>delivery by any transport to any location worldwide</a:t>
            </a:r>
          </a:p>
        </p:txBody>
      </p:sp>
      <p:sp>
        <p:nvSpPr>
          <p:cNvPr id="10" name="TextBox 9">
            <a:hlinkClick r:id="rId5" action="ppaction://hlinksldjump"/>
            <a:extLst>
              <a:ext uri="{FF2B5EF4-FFF2-40B4-BE49-F238E27FC236}">
                <a16:creationId xmlns:a16="http://schemas.microsoft.com/office/drawing/2014/main" xmlns="" id="{CD229732-D1B0-ED4F-88D2-65817D32B0CC}"/>
              </a:ext>
            </a:extLst>
          </p:cNvPr>
          <p:cNvSpPr txBox="1"/>
          <p:nvPr/>
        </p:nvSpPr>
        <p:spPr>
          <a:xfrm>
            <a:off x="4643438" y="2287257"/>
            <a:ext cx="904377"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service</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grpSp>
        <p:nvGrpSpPr>
          <p:cNvPr id="11" name="Группа 10">
            <a:extLst>
              <a:ext uri="{FF2B5EF4-FFF2-40B4-BE49-F238E27FC236}">
                <a16:creationId xmlns:a16="http://schemas.microsoft.com/office/drawing/2014/main" xmlns="" id="{00F8C3D0-038F-FF4B-8115-8967996601B1}"/>
              </a:ext>
            </a:extLst>
          </p:cNvPr>
          <p:cNvGrpSpPr/>
          <p:nvPr/>
        </p:nvGrpSpPr>
        <p:grpSpPr>
          <a:xfrm>
            <a:off x="3934467" y="2662603"/>
            <a:ext cx="518802" cy="421277"/>
            <a:chOff x="3913686" y="3577232"/>
            <a:chExt cx="518802" cy="421277"/>
          </a:xfrm>
        </p:grpSpPr>
        <p:pic>
          <p:nvPicPr>
            <p:cNvPr id="12" name="Рисунок 11">
              <a:extLst>
                <a:ext uri="{FF2B5EF4-FFF2-40B4-BE49-F238E27FC236}">
                  <a16:creationId xmlns:a16="http://schemas.microsoft.com/office/drawing/2014/main" xmlns="" id="{058D5F10-6480-3E47-A4A5-B7D60AB58061}"/>
                </a:ext>
              </a:extLst>
            </p:cNvPr>
            <p:cNvPicPr>
              <a:picLocks noChangeAspect="1"/>
            </p:cNvPicPr>
            <p:nvPr/>
          </p:nvPicPr>
          <p:blipFill>
            <a:blip r:embed="rId6"/>
            <a:stretch>
              <a:fillRect/>
            </a:stretch>
          </p:blipFill>
          <p:spPr>
            <a:xfrm>
              <a:off x="3913686" y="3577232"/>
              <a:ext cx="421277" cy="421277"/>
            </a:xfrm>
            <a:prstGeom prst="rect">
              <a:avLst/>
            </a:prstGeom>
          </p:spPr>
        </p:pic>
        <p:pic>
          <p:nvPicPr>
            <p:cNvPr id="13" name="Рисунок 12">
              <a:extLst>
                <a:ext uri="{FF2B5EF4-FFF2-40B4-BE49-F238E27FC236}">
                  <a16:creationId xmlns:a16="http://schemas.microsoft.com/office/drawing/2014/main" xmlns="" id="{1040A018-A499-2C45-B08E-1F92F77EE70E}"/>
                </a:ext>
              </a:extLst>
            </p:cNvPr>
            <p:cNvPicPr>
              <a:picLocks noChangeAspect="1"/>
            </p:cNvPicPr>
            <p:nvPr/>
          </p:nvPicPr>
          <p:blipFill>
            <a:blip r:embed="rId7"/>
            <a:stretch>
              <a:fillRect/>
            </a:stretch>
          </p:blipFill>
          <p:spPr>
            <a:xfrm>
              <a:off x="4137213" y="3657722"/>
              <a:ext cx="295275" cy="267153"/>
            </a:xfrm>
            <a:prstGeom prst="rect">
              <a:avLst/>
            </a:prstGeom>
          </p:spPr>
        </p:pic>
      </p:grpSp>
      <p:sp>
        <p:nvSpPr>
          <p:cNvPr id="14" name="Прямоугольник 13">
            <a:extLst>
              <a:ext uri="{FF2B5EF4-FFF2-40B4-BE49-F238E27FC236}">
                <a16:creationId xmlns:a16="http://schemas.microsoft.com/office/drawing/2014/main" xmlns="" id="{64208AFF-8633-5343-A42D-9E0699A91E3E}"/>
              </a:ext>
            </a:extLst>
          </p:cNvPr>
          <p:cNvSpPr/>
          <p:nvPr/>
        </p:nvSpPr>
        <p:spPr>
          <a:xfrm>
            <a:off x="250825" y="2571750"/>
            <a:ext cx="8642350" cy="1251650"/>
          </a:xfrm>
          <a:prstGeom prst="rect">
            <a:avLst/>
          </a:prstGeom>
          <a:noFill/>
          <a:ln w="19050">
            <a:solidFill>
              <a:srgbClr val="57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xmlns="" id="{A92B959A-1B26-A546-A7D6-28C72A1ACDD2}"/>
              </a:ext>
            </a:extLst>
          </p:cNvPr>
          <p:cNvPicPr>
            <a:picLocks noChangeAspect="1"/>
          </p:cNvPicPr>
          <p:nvPr/>
        </p:nvPicPr>
        <p:blipFill>
          <a:blip r:embed="rId8"/>
          <a:srcRect/>
          <a:stretch/>
        </p:blipFill>
        <p:spPr>
          <a:xfrm>
            <a:off x="243898" y="2564823"/>
            <a:ext cx="3669788" cy="1271422"/>
          </a:xfrm>
          <a:prstGeom prst="rect">
            <a:avLst/>
          </a:prstGeom>
        </p:spPr>
      </p:pic>
      <p:sp>
        <p:nvSpPr>
          <p:cNvPr id="16" name="TextBox 15">
            <a:hlinkClick r:id="rId9" action="ppaction://hlinksldjump"/>
            <a:extLst>
              <a:ext uri="{FF2B5EF4-FFF2-40B4-BE49-F238E27FC236}">
                <a16:creationId xmlns:a16="http://schemas.microsoft.com/office/drawing/2014/main" xmlns="" id="{6E23BE78-69EE-8747-925F-13C62190CBC3}"/>
              </a:ext>
            </a:extLst>
          </p:cNvPr>
          <p:cNvSpPr txBox="1"/>
          <p:nvPr/>
        </p:nvSpPr>
        <p:spPr>
          <a:xfrm>
            <a:off x="227036" y="174514"/>
            <a:ext cx="2328439"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3.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how we work </a:t>
            </a:r>
            <a:endPar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Footer Placeholder 4">
            <a:extLst>
              <a:ext uri="{FF2B5EF4-FFF2-40B4-BE49-F238E27FC236}">
                <a16:creationId xmlns:a16="http://schemas.microsoft.com/office/drawing/2014/main" xmlns="" id="{3F9AB20A-31C6-6C49-98F4-7CA467851590}"/>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1358171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F677717-AA3D-7240-AE29-2650B92589CA}"/>
              </a:ext>
            </a:extLst>
          </p:cNvPr>
          <p:cNvSpPr txBox="1"/>
          <p:nvPr/>
        </p:nvSpPr>
        <p:spPr>
          <a:xfrm>
            <a:off x="4635852" y="206856"/>
            <a:ext cx="2658630" cy="1134991"/>
          </a:xfrm>
          <a:prstGeom prst="rect">
            <a:avLst/>
          </a:prstGeom>
          <a:noFill/>
        </p:spPr>
        <p:txBody>
          <a:bodyPr wrap="square" lIns="0" tIns="0" rIns="0" bIns="0" rtlCol="0">
            <a:spAutoFit/>
          </a:bodyPr>
          <a:lstStyle/>
          <a:p>
            <a:pPr>
              <a:lnSpc>
                <a:spcPts val="1800"/>
              </a:lnSpc>
            </a:pPr>
            <a: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t>We possess a full range of competencies to offer an integrated approach to addressing our customers’ needs.</a:t>
            </a:r>
          </a:p>
        </p:txBody>
      </p:sp>
      <p:sp>
        <p:nvSpPr>
          <p:cNvPr id="4" name="TextBox 3">
            <a:extLst>
              <a:ext uri="{FF2B5EF4-FFF2-40B4-BE49-F238E27FC236}">
                <a16:creationId xmlns:a16="http://schemas.microsoft.com/office/drawing/2014/main" xmlns="" id="{69B13833-9D75-584B-BC50-A07A92C5E3B8}"/>
              </a:ext>
            </a:extLst>
          </p:cNvPr>
          <p:cNvSpPr txBox="1"/>
          <p:nvPr/>
        </p:nvSpPr>
        <p:spPr>
          <a:xfrm>
            <a:off x="229225" y="744575"/>
            <a:ext cx="2794963" cy="872034"/>
          </a:xfrm>
          <a:prstGeom prst="rect">
            <a:avLst/>
          </a:prstGeom>
          <a:noFill/>
        </p:spPr>
        <p:txBody>
          <a:bodyPr wrap="square" lIns="0" tIns="0" rIns="0" bIns="0" rtlCol="0">
            <a:spAutoFit/>
          </a:bodyPr>
          <a:lstStyle/>
          <a:p>
            <a:pPr>
              <a:lnSpc>
                <a:spcPts val="3400"/>
              </a:lnSpc>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integrated approach </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hlinkClick r:id="rId2" action="ppaction://hlinksldjump"/>
            <a:extLst>
              <a:ext uri="{FF2B5EF4-FFF2-40B4-BE49-F238E27FC236}">
                <a16:creationId xmlns:a16="http://schemas.microsoft.com/office/drawing/2014/main" xmlns="" id="{9C6D5EB2-3812-7D48-B779-6104AB6B2704}"/>
              </a:ext>
            </a:extLst>
          </p:cNvPr>
          <p:cNvSpPr txBox="1"/>
          <p:nvPr/>
        </p:nvSpPr>
        <p:spPr>
          <a:xfrm>
            <a:off x="4643438" y="1743075"/>
            <a:ext cx="2447704"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in-house production </a:t>
            </a:r>
          </a:p>
        </p:txBody>
      </p:sp>
      <p:sp>
        <p:nvSpPr>
          <p:cNvPr id="6" name="TextBox 5">
            <a:hlinkClick r:id="rId3" action="ppaction://hlinksldjump"/>
            <a:extLst>
              <a:ext uri="{FF2B5EF4-FFF2-40B4-BE49-F238E27FC236}">
                <a16:creationId xmlns:a16="http://schemas.microsoft.com/office/drawing/2014/main" xmlns="" id="{99EAEFB6-5539-B848-AE5E-0C0CFE17F2B9}"/>
              </a:ext>
            </a:extLst>
          </p:cNvPr>
          <p:cNvSpPr txBox="1"/>
          <p:nvPr/>
        </p:nvSpPr>
        <p:spPr>
          <a:xfrm>
            <a:off x="4643438" y="1962165"/>
            <a:ext cx="904377"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engineering</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F29B80F4-5679-3A43-B330-04B8DF7AE78F}"/>
              </a:ext>
            </a:extLst>
          </p:cNvPr>
          <p:cNvSpPr txBox="1"/>
          <p:nvPr/>
        </p:nvSpPr>
        <p:spPr>
          <a:xfrm>
            <a:off x="4643438" y="2848667"/>
            <a:ext cx="2773363" cy="223138"/>
          </a:xfrm>
          <a:prstGeom prst="rect">
            <a:avLst/>
          </a:prstGeom>
          <a:noFill/>
        </p:spPr>
        <p:txBody>
          <a:bodyPr wrap="square" lIns="0" tIns="0" rIns="0" bIns="0" rtlCol="0">
            <a:spAutoFit/>
          </a:bodyPr>
          <a:lstStyle/>
          <a:p>
            <a:r>
              <a:rPr lang="en-US" sz="1450" dirty="0">
                <a:solidFill>
                  <a:srgbClr val="00AE94"/>
                </a:solidFill>
                <a:latin typeface="Verdana" panose="020B0604030504040204" pitchFamily="34" charset="0"/>
                <a:ea typeface="Verdana" panose="020B0604030504040204" pitchFamily="34" charset="0"/>
                <a:cs typeface="Verdana" panose="020B0604030504040204" pitchFamily="34" charset="0"/>
              </a:rPr>
              <a:t>recycling</a:t>
            </a:r>
            <a:endParaRPr lang="ru-RU" sz="1450" dirty="0">
              <a:solidFill>
                <a:srgbClr val="00AE94"/>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AB206614-F80D-9442-94E4-FA53DF800461}"/>
              </a:ext>
            </a:extLst>
          </p:cNvPr>
          <p:cNvSpPr txBox="1"/>
          <p:nvPr/>
        </p:nvSpPr>
        <p:spPr>
          <a:xfrm>
            <a:off x="4475885" y="3279446"/>
            <a:ext cx="3572286" cy="318292"/>
          </a:xfrm>
          <a:prstGeom prst="rect">
            <a:avLst/>
          </a:prstGeom>
          <a:noFill/>
        </p:spPr>
        <p:txBody>
          <a:bodyPr wrap="square" lIns="0" tIns="0" rIns="0" bIns="0" rtlCol="0">
            <a:spAutoFit/>
          </a:bodyPr>
          <a:lstStyle/>
          <a:p>
            <a:pPr marL="162000" indent="-162000">
              <a:lnSpc>
                <a:spcPts val="1300"/>
              </a:lnSpc>
              <a:spcAft>
                <a:spcPts val="400"/>
              </a:spcAft>
              <a:buClr>
                <a:srgbClr val="00AE94"/>
              </a:buClr>
              <a:buSzPct val="100000"/>
              <a:buFont typeface=".Lucida Grande UI Regular"/>
              <a:buChar char="►"/>
            </a:pPr>
            <a:r>
              <a:rPr lang="en-US" sz="1000" dirty="0">
                <a:solidFill>
                  <a:srgbClr val="00AE94"/>
                </a:solidFill>
                <a:latin typeface="Verdana" panose="020B0604030504040204" pitchFamily="34" charset="0"/>
                <a:ea typeface="Verdana" panose="020B0604030504040204" pitchFamily="34" charset="0"/>
                <a:cs typeface="Verdana" panose="020B0604030504040204" pitchFamily="34" charset="0"/>
              </a:rPr>
              <a:t>a recycling program for used linings and their reuse for various needs</a:t>
            </a:r>
            <a:endParaRPr lang="ru-RU" sz="1000" dirty="0">
              <a:solidFill>
                <a:srgbClr val="00AE94"/>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extBox 8">
            <a:hlinkClick r:id="rId4" action="ppaction://hlinksldjump"/>
            <a:extLst>
              <a:ext uri="{FF2B5EF4-FFF2-40B4-BE49-F238E27FC236}">
                <a16:creationId xmlns:a16="http://schemas.microsoft.com/office/drawing/2014/main" xmlns="" id="{0AAB9A73-4F11-3F4F-83C0-EFA48C0E52BE}"/>
              </a:ext>
            </a:extLst>
          </p:cNvPr>
          <p:cNvSpPr txBox="1"/>
          <p:nvPr/>
        </p:nvSpPr>
        <p:spPr>
          <a:xfrm>
            <a:off x="4643438" y="2181950"/>
            <a:ext cx="904377"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service</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10" name="Прямоугольник 9">
            <a:extLst>
              <a:ext uri="{FF2B5EF4-FFF2-40B4-BE49-F238E27FC236}">
                <a16:creationId xmlns:a16="http://schemas.microsoft.com/office/drawing/2014/main" xmlns="" id="{B22E7634-EF41-2548-AC00-44958EE1B394}"/>
              </a:ext>
            </a:extLst>
          </p:cNvPr>
          <p:cNvSpPr/>
          <p:nvPr/>
        </p:nvSpPr>
        <p:spPr>
          <a:xfrm>
            <a:off x="250825" y="2696441"/>
            <a:ext cx="8642350" cy="1251650"/>
          </a:xfrm>
          <a:prstGeom prst="rect">
            <a:avLst/>
          </a:prstGeom>
          <a:noFill/>
          <a:ln w="19050">
            <a:solidFill>
              <a:srgbClr val="00A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xmlns="" id="{9034F6F3-12AF-A043-973E-8D5B2995F364}"/>
              </a:ext>
            </a:extLst>
          </p:cNvPr>
          <p:cNvPicPr>
            <a:picLocks noChangeAspect="1"/>
          </p:cNvPicPr>
          <p:nvPr/>
        </p:nvPicPr>
        <p:blipFill>
          <a:blip r:embed="rId5"/>
          <a:srcRect/>
          <a:stretch/>
        </p:blipFill>
        <p:spPr>
          <a:xfrm>
            <a:off x="243899" y="2689514"/>
            <a:ext cx="3669786" cy="1271422"/>
          </a:xfrm>
          <a:prstGeom prst="rect">
            <a:avLst/>
          </a:prstGeom>
        </p:spPr>
      </p:pic>
      <p:sp>
        <p:nvSpPr>
          <p:cNvPr id="12" name="TextBox 11">
            <a:hlinkClick r:id="rId6" action="ppaction://hlinksldjump"/>
            <a:extLst>
              <a:ext uri="{FF2B5EF4-FFF2-40B4-BE49-F238E27FC236}">
                <a16:creationId xmlns:a16="http://schemas.microsoft.com/office/drawing/2014/main" xmlns="" id="{3CF9380D-4EBC-BE41-8D9F-56A765B5FCBB}"/>
              </a:ext>
            </a:extLst>
          </p:cNvPr>
          <p:cNvSpPr txBox="1"/>
          <p:nvPr/>
        </p:nvSpPr>
        <p:spPr>
          <a:xfrm>
            <a:off x="4643438" y="2410550"/>
            <a:ext cx="904377"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logistics</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hlinkClick r:id="rId7" action="ppaction://hlinksldjump"/>
            <a:extLst>
              <a:ext uri="{FF2B5EF4-FFF2-40B4-BE49-F238E27FC236}">
                <a16:creationId xmlns:a16="http://schemas.microsoft.com/office/drawing/2014/main" xmlns="" id="{2E5D237B-A328-6B45-9B97-C7EE0CAE9EBB}"/>
              </a:ext>
            </a:extLst>
          </p:cNvPr>
          <p:cNvSpPr txBox="1"/>
          <p:nvPr/>
        </p:nvSpPr>
        <p:spPr>
          <a:xfrm>
            <a:off x="227036" y="174514"/>
            <a:ext cx="2328439"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3.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how we work </a:t>
            </a:r>
            <a:endPar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Footer Placeholder 4">
            <a:extLst>
              <a:ext uri="{FF2B5EF4-FFF2-40B4-BE49-F238E27FC236}">
                <a16:creationId xmlns:a16="http://schemas.microsoft.com/office/drawing/2014/main" xmlns="" id="{D08EA7B1-968F-7D42-9178-3E3988F473DB}"/>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grpSp>
        <p:nvGrpSpPr>
          <p:cNvPr id="15" name="Группа 14">
            <a:extLst>
              <a:ext uri="{FF2B5EF4-FFF2-40B4-BE49-F238E27FC236}">
                <a16:creationId xmlns:a16="http://schemas.microsoft.com/office/drawing/2014/main" xmlns="" id="{E4BFEC3C-92EF-B74A-9E19-D3EB20CC8817}"/>
              </a:ext>
            </a:extLst>
          </p:cNvPr>
          <p:cNvGrpSpPr/>
          <p:nvPr/>
        </p:nvGrpSpPr>
        <p:grpSpPr>
          <a:xfrm>
            <a:off x="3967936" y="2749597"/>
            <a:ext cx="455957" cy="421277"/>
            <a:chOff x="3954399" y="2546987"/>
            <a:chExt cx="455957" cy="421277"/>
          </a:xfrm>
        </p:grpSpPr>
        <p:pic>
          <p:nvPicPr>
            <p:cNvPr id="16" name="Рисунок 15">
              <a:extLst>
                <a:ext uri="{FF2B5EF4-FFF2-40B4-BE49-F238E27FC236}">
                  <a16:creationId xmlns:a16="http://schemas.microsoft.com/office/drawing/2014/main" xmlns="" id="{02A77CD9-685D-9A4D-A88C-40E5CACDDBA4}"/>
                </a:ext>
              </a:extLst>
            </p:cNvPr>
            <p:cNvPicPr>
              <a:picLocks noChangeAspect="1"/>
            </p:cNvPicPr>
            <p:nvPr/>
          </p:nvPicPr>
          <p:blipFill>
            <a:blip r:embed="rId8"/>
            <a:stretch>
              <a:fillRect/>
            </a:stretch>
          </p:blipFill>
          <p:spPr>
            <a:xfrm>
              <a:off x="3954399" y="2546987"/>
              <a:ext cx="421277" cy="421277"/>
            </a:xfrm>
            <a:prstGeom prst="rect">
              <a:avLst/>
            </a:prstGeom>
          </p:spPr>
        </p:pic>
        <p:pic>
          <p:nvPicPr>
            <p:cNvPr id="17" name="Рисунок 16">
              <a:extLst>
                <a:ext uri="{FF2B5EF4-FFF2-40B4-BE49-F238E27FC236}">
                  <a16:creationId xmlns:a16="http://schemas.microsoft.com/office/drawing/2014/main" xmlns="" id="{7AAD4365-D6F9-6E42-A48E-E321F7D5A822}"/>
                </a:ext>
              </a:extLst>
            </p:cNvPr>
            <p:cNvPicPr>
              <a:picLocks noChangeAspect="1"/>
            </p:cNvPicPr>
            <p:nvPr/>
          </p:nvPicPr>
          <p:blipFill>
            <a:blip r:embed="rId9"/>
            <a:stretch>
              <a:fillRect/>
            </a:stretch>
          </p:blipFill>
          <p:spPr>
            <a:xfrm>
              <a:off x="4134365" y="2627218"/>
              <a:ext cx="275991" cy="260658"/>
            </a:xfrm>
            <a:prstGeom prst="rect">
              <a:avLst/>
            </a:prstGeom>
          </p:spPr>
        </p:pic>
      </p:grpSp>
    </p:spTree>
    <p:extLst>
      <p:ext uri="{BB962C8B-B14F-4D97-AF65-F5344CB8AC3E}">
        <p14:creationId xmlns:p14="http://schemas.microsoft.com/office/powerpoint/2010/main" val="1148720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D8BDF1A-67A6-DE4F-BA33-FCDA2792BED2}"/>
              </a:ext>
            </a:extLst>
          </p:cNvPr>
          <p:cNvSpPr txBox="1"/>
          <p:nvPr/>
        </p:nvSpPr>
        <p:spPr>
          <a:xfrm>
            <a:off x="229225" y="744575"/>
            <a:ext cx="3428375" cy="872034"/>
          </a:xfrm>
          <a:prstGeom prst="rect">
            <a:avLst/>
          </a:prstGeom>
          <a:noFill/>
        </p:spPr>
        <p:txBody>
          <a:bodyPr wrap="square" lIns="0" tIns="0" rIns="0" bIns="0" rtlCol="0">
            <a:spAutoFit/>
          </a:bodyPr>
          <a:lstStyle/>
          <a:p>
            <a:pPr>
              <a:lnSpc>
                <a:spcPts val="3400"/>
              </a:lnSpc>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key advantages of our solutions</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xmlns="" id="{BFEB68A5-D9A0-3740-9141-9A413D02D841}"/>
              </a:ext>
            </a:extLst>
          </p:cNvPr>
          <p:cNvSpPr txBox="1"/>
          <p:nvPr/>
        </p:nvSpPr>
        <p:spPr>
          <a:xfrm>
            <a:off x="229225" y="1722294"/>
            <a:ext cx="2416993" cy="861583"/>
          </a:xfrm>
          <a:prstGeom prst="rect">
            <a:avLst/>
          </a:prstGeom>
          <a:noFill/>
        </p:spPr>
        <p:txBody>
          <a:bodyPr wrap="square" lIns="0" tIns="0" rIns="0" bIns="0" rtlCol="0">
            <a:spAutoFit/>
          </a:bodyPr>
          <a:lstStyle/>
          <a:p>
            <a:pPr>
              <a:lnSpc>
                <a:spcPts val="2300"/>
              </a:lnSpc>
              <a:spcAft>
                <a:spcPts val="1300"/>
              </a:spcAft>
            </a:pPr>
            <a:r>
              <a:rPr lang="en-US" sz="1900" dirty="0">
                <a:latin typeface="Verdana" panose="020B0604030504040204" pitchFamily="34" charset="0"/>
                <a:ea typeface="Verdana" panose="020B0604030504040204" pitchFamily="34" charset="0"/>
                <a:cs typeface="Verdana" panose="020B0604030504040204" pitchFamily="34" charset="0"/>
              </a:rPr>
              <a:t>based on RMAG products for the cement industry</a:t>
            </a:r>
            <a:endParaRPr lang="ru-RU" sz="19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xmlns="" id="{4478F4A4-D349-AF42-B174-9D91B10A34E5}"/>
              </a:ext>
            </a:extLst>
          </p:cNvPr>
          <p:cNvSpPr txBox="1"/>
          <p:nvPr/>
        </p:nvSpPr>
        <p:spPr>
          <a:xfrm>
            <a:off x="4643438" y="805855"/>
            <a:ext cx="4271337" cy="3821559"/>
          </a:xfrm>
          <a:prstGeom prst="rect">
            <a:avLst/>
          </a:prstGeom>
          <a:noFill/>
        </p:spPr>
        <p:txBody>
          <a:bodyPr wrap="square" lIns="0" tIns="0" rIns="0" bIns="0" rtlCol="0">
            <a:spAutoFit/>
          </a:bodyPr>
          <a:lstStyle/>
          <a:p>
            <a:pPr marL="180000" indent="-180000">
              <a:spcAft>
                <a:spcPts val="300"/>
              </a:spcAft>
              <a:buClr>
                <a:srgbClr val="FF4B00"/>
              </a:buClr>
              <a:buSzPct val="65000"/>
              <a:buFont typeface=".Lucida Grande UI Regular"/>
              <a:buChar char="►"/>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quality assurance</a:t>
            </a:r>
            <a:r>
              <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rPr>
              <a:t> </a:t>
            </a:r>
          </a:p>
          <a:p>
            <a:pPr marL="180000">
              <a:spcAft>
                <a:spcPts val="600"/>
              </a:spcAft>
              <a:buClr>
                <a:srgbClr val="FF4B00"/>
              </a:buClr>
              <a:buSzPct val="100000"/>
            </a:pPr>
            <a:r>
              <a:rPr lang="en-US" sz="1000" dirty="0">
                <a:latin typeface="Verdana" panose="020B0604030504040204" pitchFamily="34" charset="0"/>
                <a:ea typeface="Verdana" panose="020B0604030504040204" pitchFamily="34" charset="0"/>
                <a:cs typeface="Verdana" panose="020B0604030504040204" pitchFamily="34" charset="0"/>
              </a:rPr>
              <a:t>We run quality checks for each item</a:t>
            </a:r>
            <a:endParaRPr lang="ru-RU" sz="1000" dirty="0">
              <a:latin typeface="Verdana" panose="020B0604030504040204" pitchFamily="34" charset="0"/>
              <a:ea typeface="Verdana" panose="020B0604030504040204" pitchFamily="34" charset="0"/>
              <a:cs typeface="Verdana" panose="020B0604030504040204" pitchFamily="34" charset="0"/>
            </a:endParaRPr>
          </a:p>
          <a:p>
            <a:pPr marL="180000" indent="-180000">
              <a:spcAft>
                <a:spcPts val="300"/>
              </a:spcAft>
              <a:buClr>
                <a:srgbClr val="FF4B00"/>
              </a:buClr>
              <a:buSzPct val="65000"/>
              <a:buFont typeface=".Lucida Grande UI Regular"/>
              <a:buChar char="►"/>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stable supplies</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80000">
              <a:spcAft>
                <a:spcPts val="600"/>
              </a:spcAft>
              <a:buClr>
                <a:srgbClr val="FF4B00"/>
              </a:buClr>
              <a:buSzPct val="65000"/>
            </a:pPr>
            <a:r>
              <a:rPr lang="en-US" sz="1000" dirty="0">
                <a:latin typeface="Verdana" panose="020B0604030504040204" pitchFamily="34" charset="0"/>
                <a:ea typeface="Verdana" panose="020B0604030504040204" pitchFamily="34" charset="0"/>
                <a:cs typeface="Verdana" panose="020B0604030504040204" pitchFamily="34" charset="0"/>
              </a:rPr>
              <a:t>We use our own raw materials to manufacture products at our own plants</a:t>
            </a:r>
            <a:r>
              <a:rPr lang="ru-RU" sz="1000" dirty="0">
                <a:latin typeface="Verdana" panose="020B0604030504040204" pitchFamily="34" charset="0"/>
                <a:ea typeface="Verdana" panose="020B0604030504040204" pitchFamily="34" charset="0"/>
                <a:cs typeface="Verdana" panose="020B0604030504040204" pitchFamily="34" charset="0"/>
              </a:rPr>
              <a:t> </a:t>
            </a:r>
          </a:p>
          <a:p>
            <a:pPr marL="180000" indent="-180000">
              <a:spcAft>
                <a:spcPts val="300"/>
              </a:spcAft>
              <a:buClr>
                <a:srgbClr val="FF4B00"/>
              </a:buClr>
              <a:buSzPct val="65000"/>
              <a:buFont typeface=".Lucida Grande UI Regular"/>
              <a:buChar char="►"/>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lining durability</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80000">
              <a:spcAft>
                <a:spcPts val="600"/>
              </a:spcAft>
              <a:buClr>
                <a:srgbClr val="FF4B00"/>
              </a:buClr>
              <a:buSzPct val="65000"/>
            </a:pPr>
            <a:r>
              <a:rPr lang="en-US" sz="1000" dirty="0">
                <a:latin typeface="Verdana" panose="020B0604030504040204" pitchFamily="34" charset="0"/>
                <a:ea typeface="Verdana" panose="020B0604030504040204" pitchFamily="34" charset="0"/>
                <a:cs typeface="Verdana" panose="020B0604030504040204" pitchFamily="34" charset="0"/>
              </a:rPr>
              <a:t>We offer products with minimum porosity and gas permeability, maximum refractoriness and structural flexibility</a:t>
            </a:r>
            <a:r>
              <a:rPr lang="ru-RU" sz="1000" dirty="0">
                <a:latin typeface="Verdana" panose="020B0604030504040204" pitchFamily="34" charset="0"/>
                <a:ea typeface="Verdana" panose="020B0604030504040204" pitchFamily="34" charset="0"/>
                <a:cs typeface="Verdana" panose="020B0604030504040204" pitchFamily="34" charset="0"/>
              </a:rPr>
              <a:t> </a:t>
            </a:r>
          </a:p>
          <a:p>
            <a:pPr marL="180000" indent="-180000">
              <a:spcAft>
                <a:spcPts val="300"/>
              </a:spcAft>
              <a:buClr>
                <a:srgbClr val="FF4B00"/>
              </a:buClr>
              <a:buSzPct val="65000"/>
              <a:buFont typeface=".Lucida Grande UI Regular"/>
              <a:buChar char="►"/>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rational solutions</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80000">
              <a:spcAft>
                <a:spcPts val="600"/>
              </a:spcAft>
              <a:buClr>
                <a:srgbClr val="FF4B00"/>
              </a:buClr>
              <a:buSzPct val="65000"/>
            </a:pPr>
            <a:r>
              <a:rPr lang="en-US" sz="1000" dirty="0">
                <a:latin typeface="Verdana" panose="020B0604030504040204" pitchFamily="34" charset="0"/>
                <a:ea typeface="Verdana" panose="020B0604030504040204" pitchFamily="34" charset="0"/>
                <a:cs typeface="Verdana" panose="020B0604030504040204" pitchFamily="34" charset="0"/>
              </a:rPr>
              <a:t>We can help you find the right product, mixture, and properties for each lining</a:t>
            </a:r>
            <a:r>
              <a:rPr lang="ru-RU" sz="1000" dirty="0">
                <a:latin typeface="Verdana" panose="020B0604030504040204" pitchFamily="34" charset="0"/>
                <a:ea typeface="Verdana" panose="020B0604030504040204" pitchFamily="34" charset="0"/>
                <a:cs typeface="Verdana" panose="020B0604030504040204" pitchFamily="34" charset="0"/>
              </a:rPr>
              <a:t> </a:t>
            </a:r>
          </a:p>
          <a:p>
            <a:pPr marL="180000" indent="-180000">
              <a:spcAft>
                <a:spcPts val="300"/>
              </a:spcAft>
              <a:buClr>
                <a:srgbClr val="FF4B00"/>
              </a:buClr>
              <a:buSzPct val="65000"/>
              <a:buFont typeface=".Lucida Grande UI Regular"/>
              <a:buChar char="►"/>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production efficiency</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80000">
              <a:spcAft>
                <a:spcPts val="600"/>
              </a:spcAft>
              <a:buClr>
                <a:srgbClr val="FF4B00"/>
              </a:buClr>
              <a:buSzPct val="65000"/>
            </a:pPr>
            <a:r>
              <a:rPr lang="en-US" sz="1000" dirty="0">
                <a:latin typeface="Verdana" panose="020B0604030504040204" pitchFamily="34" charset="0"/>
                <a:ea typeface="Verdana" panose="020B0604030504040204" pitchFamily="34" charset="0"/>
                <a:cs typeface="Verdana" panose="020B0604030504040204" pitchFamily="34" charset="0"/>
              </a:rPr>
              <a:t>We strive to minimize unit costs for end products and reduce market volatility risks</a:t>
            </a:r>
            <a:endParaRPr lang="ru-RU" sz="1000" dirty="0">
              <a:latin typeface="Verdana" panose="020B0604030504040204" pitchFamily="34" charset="0"/>
              <a:ea typeface="Verdana" panose="020B0604030504040204" pitchFamily="34" charset="0"/>
              <a:cs typeface="Verdana" panose="020B0604030504040204" pitchFamily="34" charset="0"/>
            </a:endParaRPr>
          </a:p>
          <a:p>
            <a:pPr marL="180000" indent="-180000">
              <a:spcAft>
                <a:spcPts val="300"/>
              </a:spcAft>
              <a:buClr>
                <a:srgbClr val="FF4B00"/>
              </a:buClr>
              <a:buSzPct val="65000"/>
              <a:buFont typeface=".Lucida Grande UI Regular"/>
              <a:buChar char="►"/>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green processes</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80000">
              <a:spcAft>
                <a:spcPts val="400"/>
              </a:spcAft>
              <a:buClr>
                <a:srgbClr val="FF4B00"/>
              </a:buClr>
              <a:buSzPct val="65000"/>
            </a:pPr>
            <a:r>
              <a:rPr lang="en-US" sz="1000" dirty="0">
                <a:latin typeface="Verdana" panose="020B0604030504040204" pitchFamily="34" charset="0"/>
                <a:ea typeface="Verdana" panose="020B0604030504040204" pitchFamily="34" charset="0"/>
                <a:cs typeface="Verdana" panose="020B0604030504040204" pitchFamily="34" charset="0"/>
              </a:rPr>
              <a:t>Our products will help you extend the life cycle of your thermal vessels and reduce your environmental impact</a:t>
            </a:r>
            <a:endParaRPr lang="ru-RU" sz="10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hlinkClick r:id="rId2" action="ppaction://hlinksldjump"/>
            <a:extLst>
              <a:ext uri="{FF2B5EF4-FFF2-40B4-BE49-F238E27FC236}">
                <a16:creationId xmlns:a16="http://schemas.microsoft.com/office/drawing/2014/main" xmlns="" id="{6D0B115B-B2F0-5047-8110-6B291D30CC11}"/>
              </a:ext>
            </a:extLst>
          </p:cNvPr>
          <p:cNvSpPr txBox="1"/>
          <p:nvPr/>
        </p:nvSpPr>
        <p:spPr>
          <a:xfrm>
            <a:off x="227036" y="174514"/>
            <a:ext cx="2328439"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3.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how we work </a:t>
            </a:r>
            <a:endPar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Footer Placeholder 4">
            <a:extLst>
              <a:ext uri="{FF2B5EF4-FFF2-40B4-BE49-F238E27FC236}">
                <a16:creationId xmlns:a16="http://schemas.microsoft.com/office/drawing/2014/main" xmlns="" id="{C1297902-E5EA-6546-AD88-FF5BE78797FE}"/>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1223461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hlinkClick r:id="rId2"/>
            <a:extLst>
              <a:ext uri="{FF2B5EF4-FFF2-40B4-BE49-F238E27FC236}">
                <a16:creationId xmlns:a16="http://schemas.microsoft.com/office/drawing/2014/main" xmlns="" id="{64AF0568-EBCF-7246-B946-E78B01A54ECF}"/>
              </a:ext>
            </a:extLst>
          </p:cNvPr>
          <p:cNvSpPr txBox="1"/>
          <p:nvPr/>
        </p:nvSpPr>
        <p:spPr>
          <a:xfrm>
            <a:off x="5320146" y="4718734"/>
            <a:ext cx="1726539" cy="161198"/>
          </a:xfrm>
          <a:prstGeom prst="rect">
            <a:avLst/>
          </a:prstGeom>
          <a:noFill/>
        </p:spPr>
        <p:txBody>
          <a:bodyPr wrap="square" lIns="0" tIns="0" rIns="0" bIns="0" rtlCol="0">
            <a:spAutoFit/>
          </a:bodyPr>
          <a:lstStyle/>
          <a:p>
            <a:pPr defTabSz="504000">
              <a:lnSpc>
                <a:spcPts val="1400"/>
              </a:lnSpc>
              <a:spcAft>
                <a:spcPts val="400"/>
              </a:spcAft>
              <a:buClr>
                <a:srgbClr val="00B5FF"/>
              </a:buClr>
              <a:buSzPct val="140000"/>
            </a:pPr>
            <a:r>
              <a:rPr lang="en-US" sz="1000" u="sng" dirty="0" err="1">
                <a:solidFill>
                  <a:srgbClr val="00B5FF"/>
                </a:solidFill>
                <a:latin typeface="Verdana" panose="020B0604030504040204" pitchFamily="34" charset="0"/>
                <a:ea typeface="Verdana" panose="020B0604030504040204" pitchFamily="34" charset="0"/>
                <a:cs typeface="Verdana" panose="020B0604030504040204" pitchFamily="34" charset="0"/>
              </a:rPr>
              <a:t>Magnezit</a:t>
            </a:r>
            <a:r>
              <a:rPr lang="en-US" sz="1000" u="sng" dirty="0">
                <a:solidFill>
                  <a:srgbClr val="00B5FF"/>
                </a:solidFill>
                <a:latin typeface="Verdana" panose="020B0604030504040204" pitchFamily="34" charset="0"/>
                <a:ea typeface="Verdana" panose="020B0604030504040204" pitchFamily="34" charset="0"/>
                <a:cs typeface="Verdana" panose="020B0604030504040204" pitchFamily="34" charset="0"/>
              </a:rPr>
              <a:t> Group website </a:t>
            </a:r>
            <a:endParaRPr lang="ru-RU" sz="1000" u="sng" dirty="0">
              <a:solidFill>
                <a:srgbClr val="00B5FF"/>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Рисунок 5">
            <a:extLst>
              <a:ext uri="{FF2B5EF4-FFF2-40B4-BE49-F238E27FC236}">
                <a16:creationId xmlns:a16="http://schemas.microsoft.com/office/drawing/2014/main" xmlns="" id="{E78FB3AD-9C29-EF44-9E3B-DBB6050580CD}"/>
              </a:ext>
            </a:extLst>
          </p:cNvPr>
          <p:cNvPicPr>
            <a:picLocks noChangeAspect="1"/>
          </p:cNvPicPr>
          <p:nvPr/>
        </p:nvPicPr>
        <p:blipFill>
          <a:blip r:embed="rId3"/>
          <a:srcRect/>
          <a:stretch/>
        </p:blipFill>
        <p:spPr>
          <a:xfrm>
            <a:off x="4565363" y="4245677"/>
            <a:ext cx="712237" cy="712237"/>
          </a:xfrm>
          <a:prstGeom prst="rect">
            <a:avLst/>
          </a:prstGeom>
        </p:spPr>
      </p:pic>
      <p:sp>
        <p:nvSpPr>
          <p:cNvPr id="7" name="TextBox 6">
            <a:extLst>
              <a:ext uri="{FF2B5EF4-FFF2-40B4-BE49-F238E27FC236}">
                <a16:creationId xmlns:a16="http://schemas.microsoft.com/office/drawing/2014/main" xmlns="" id="{194A8DAA-8D35-CC4A-B09B-CAD6E7AC17DA}"/>
              </a:ext>
            </a:extLst>
          </p:cNvPr>
          <p:cNvSpPr txBox="1"/>
          <p:nvPr/>
        </p:nvSpPr>
        <p:spPr>
          <a:xfrm>
            <a:off x="4751388" y="2174175"/>
            <a:ext cx="2636383" cy="500137"/>
          </a:xfrm>
          <a:prstGeom prst="rect">
            <a:avLst/>
          </a:prstGeom>
          <a:noFill/>
        </p:spPr>
        <p:txBody>
          <a:bodyPr wrap="square" lIns="0" tIns="0" rIns="0" bIns="0" rtlCol="0">
            <a:spAutoFit/>
          </a:bodyPr>
          <a:lstStyle/>
          <a:p>
            <a:pPr>
              <a:lnSpc>
                <a:spcPts val="3900"/>
              </a:lnSpc>
              <a:spcAft>
                <a:spcPts val="1300"/>
              </a:spcAft>
            </a:pPr>
            <a:r>
              <a:rPr lang="en-US" sz="3600" dirty="0">
                <a:latin typeface="Verdana" panose="020B0604030504040204" pitchFamily="34" charset="0"/>
                <a:ea typeface="Verdana" panose="020B0604030504040204" pitchFamily="34" charset="0"/>
                <a:cs typeface="Verdana" panose="020B0604030504040204" pitchFamily="34" charset="0"/>
              </a:rPr>
              <a:t>thank you</a:t>
            </a:r>
            <a:endParaRPr lang="ru-RU" sz="360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B15126FF-D2BA-9E40-9BCA-7AC80DDA831F}"/>
              </a:ext>
            </a:extLst>
          </p:cNvPr>
          <p:cNvSpPr txBox="1"/>
          <p:nvPr/>
        </p:nvSpPr>
        <p:spPr>
          <a:xfrm flipH="1">
            <a:off x="4643438" y="3994334"/>
            <a:ext cx="1102290" cy="153247"/>
          </a:xfrm>
          <a:prstGeom prst="rect">
            <a:avLst/>
          </a:prstGeom>
          <a:noFill/>
        </p:spPr>
        <p:txBody>
          <a:bodyPr wrap="square" lIns="0" tIns="0" rIns="0" bIns="0" rtlCol="0">
            <a:spAutoFit/>
          </a:bodyPr>
          <a:lstStyle/>
          <a:p>
            <a:pPr defTabSz="504000">
              <a:lnSpc>
                <a:spcPts val="1400"/>
              </a:lnSpc>
              <a:spcAft>
                <a:spcPts val="400"/>
              </a:spcAft>
              <a:buClr>
                <a:srgbClr val="00B5FF"/>
              </a:buClr>
              <a:buSzPct val="140000"/>
            </a:pPr>
            <a:r>
              <a:rPr lang="en-US" sz="650" dirty="0">
                <a:latin typeface="Verdana" panose="020B0604030504040204" pitchFamily="34" charset="0"/>
                <a:ea typeface="Verdana" panose="020B0604030504040204" pitchFamily="34" charset="0"/>
                <a:cs typeface="Verdana" panose="020B0604030504040204" pitchFamily="34" charset="0"/>
              </a:rPr>
              <a:t>vustinov@magnezit.com</a:t>
            </a:r>
          </a:p>
        </p:txBody>
      </p:sp>
      <p:sp>
        <p:nvSpPr>
          <p:cNvPr id="9" name="TextBox 8">
            <a:extLst>
              <a:ext uri="{FF2B5EF4-FFF2-40B4-BE49-F238E27FC236}">
                <a16:creationId xmlns:a16="http://schemas.microsoft.com/office/drawing/2014/main" xmlns="" id="{54582E46-8817-814A-976C-BBA08216607F}"/>
              </a:ext>
            </a:extLst>
          </p:cNvPr>
          <p:cNvSpPr txBox="1"/>
          <p:nvPr/>
        </p:nvSpPr>
        <p:spPr>
          <a:xfrm flipH="1">
            <a:off x="4643438" y="3820892"/>
            <a:ext cx="855488" cy="151901"/>
          </a:xfrm>
          <a:prstGeom prst="rect">
            <a:avLst/>
          </a:prstGeom>
          <a:noFill/>
        </p:spPr>
        <p:txBody>
          <a:bodyPr wrap="square" lIns="0" tIns="0" rIns="0" bIns="0" rtlCol="0">
            <a:spAutoFit/>
          </a:bodyPr>
          <a:lstStyle/>
          <a:p>
            <a:pPr defTabSz="504000">
              <a:lnSpc>
                <a:spcPts val="1400"/>
              </a:lnSpc>
              <a:spcAft>
                <a:spcPts val="400"/>
              </a:spcAft>
              <a:buClr>
                <a:srgbClr val="00B5FF"/>
              </a:buClr>
              <a:buSzPct val="140000"/>
            </a:pPr>
            <a:r>
              <a:rPr lang="en-US" sz="650" dirty="0">
                <a:latin typeface="Verdana" panose="020B0604030504040204" pitchFamily="34" charset="0"/>
                <a:ea typeface="Verdana" panose="020B0604030504040204" pitchFamily="34" charset="0"/>
                <a:cs typeface="Verdana" panose="020B0604030504040204" pitchFamily="34" charset="0"/>
              </a:rPr>
              <a:t>info@magnezit.com</a:t>
            </a:r>
          </a:p>
        </p:txBody>
      </p:sp>
      <p:sp>
        <p:nvSpPr>
          <p:cNvPr id="10" name="TextBox 9">
            <a:extLst>
              <a:ext uri="{FF2B5EF4-FFF2-40B4-BE49-F238E27FC236}">
                <a16:creationId xmlns:a16="http://schemas.microsoft.com/office/drawing/2014/main" xmlns="" id="{0317E69F-EAA9-DD40-B838-5E40F4F10C95}"/>
              </a:ext>
            </a:extLst>
          </p:cNvPr>
          <p:cNvSpPr txBox="1"/>
          <p:nvPr/>
        </p:nvSpPr>
        <p:spPr>
          <a:xfrm flipH="1">
            <a:off x="4643438" y="3710917"/>
            <a:ext cx="855488" cy="151901"/>
          </a:xfrm>
          <a:prstGeom prst="rect">
            <a:avLst/>
          </a:prstGeom>
          <a:noFill/>
        </p:spPr>
        <p:txBody>
          <a:bodyPr wrap="square" lIns="0" tIns="0" rIns="0" bIns="0" rtlCol="0">
            <a:spAutoFit/>
          </a:bodyPr>
          <a:lstStyle/>
          <a:p>
            <a:pPr defTabSz="504000">
              <a:lnSpc>
                <a:spcPts val="1400"/>
              </a:lnSpc>
              <a:spcAft>
                <a:spcPts val="400"/>
              </a:spcAft>
              <a:buClr>
                <a:srgbClr val="00B5FF"/>
              </a:buClr>
              <a:buSzPct val="140000"/>
            </a:pPr>
            <a:r>
              <a:rPr lang="en-US" sz="650" dirty="0">
                <a:latin typeface="Verdana" panose="020B0604030504040204" pitchFamily="34" charset="0"/>
                <a:ea typeface="Verdana" panose="020B0604030504040204" pitchFamily="34" charset="0"/>
                <a:cs typeface="Verdana" panose="020B0604030504040204" pitchFamily="34" charset="0"/>
              </a:rPr>
              <a:t>msk@magnezit.com</a:t>
            </a:r>
          </a:p>
        </p:txBody>
      </p:sp>
      <p:sp>
        <p:nvSpPr>
          <p:cNvPr id="11" name="TextBox 10">
            <a:hlinkClick r:id="rId2"/>
            <a:extLst>
              <a:ext uri="{FF2B5EF4-FFF2-40B4-BE49-F238E27FC236}">
                <a16:creationId xmlns:a16="http://schemas.microsoft.com/office/drawing/2014/main" xmlns="" id="{D1CE3DE9-DC66-964C-8DC2-0A62CDA1A832}"/>
              </a:ext>
            </a:extLst>
          </p:cNvPr>
          <p:cNvSpPr txBox="1"/>
          <p:nvPr/>
        </p:nvSpPr>
        <p:spPr>
          <a:xfrm flipH="1">
            <a:off x="4643438" y="3608642"/>
            <a:ext cx="855488" cy="151901"/>
          </a:xfrm>
          <a:prstGeom prst="rect">
            <a:avLst/>
          </a:prstGeom>
          <a:noFill/>
        </p:spPr>
        <p:txBody>
          <a:bodyPr wrap="square" lIns="0" tIns="0" rIns="0" bIns="0" rtlCol="0">
            <a:spAutoFit/>
          </a:bodyPr>
          <a:lstStyle/>
          <a:p>
            <a:pPr defTabSz="504000">
              <a:lnSpc>
                <a:spcPts val="1400"/>
              </a:lnSpc>
              <a:spcAft>
                <a:spcPts val="400"/>
              </a:spcAft>
              <a:buClr>
                <a:srgbClr val="00B5FF"/>
              </a:buClr>
              <a:buSzPct val="140000"/>
            </a:pPr>
            <a:r>
              <a:rPr lang="en-US" sz="650" dirty="0">
                <a:latin typeface="Verdana" panose="020B0604030504040204" pitchFamily="34" charset="0"/>
                <a:ea typeface="Verdana" panose="020B0604030504040204" pitchFamily="34" charset="0"/>
                <a:cs typeface="Verdana" panose="020B0604030504040204" pitchFamily="34" charset="0"/>
              </a:rPr>
              <a:t>(495) 232-61-00</a:t>
            </a:r>
          </a:p>
        </p:txBody>
      </p:sp>
      <p:sp>
        <p:nvSpPr>
          <p:cNvPr id="12" name="TextBox 11">
            <a:hlinkClick r:id="rId2"/>
            <a:extLst>
              <a:ext uri="{FF2B5EF4-FFF2-40B4-BE49-F238E27FC236}">
                <a16:creationId xmlns:a16="http://schemas.microsoft.com/office/drawing/2014/main" xmlns="" id="{0F2FD835-D40B-0944-81C8-999D658A1F4B}"/>
              </a:ext>
            </a:extLst>
          </p:cNvPr>
          <p:cNvSpPr txBox="1"/>
          <p:nvPr/>
        </p:nvSpPr>
        <p:spPr>
          <a:xfrm flipH="1">
            <a:off x="4643438" y="3377561"/>
            <a:ext cx="2821287" cy="200055"/>
          </a:xfrm>
          <a:prstGeom prst="rect">
            <a:avLst/>
          </a:prstGeom>
          <a:noFill/>
        </p:spPr>
        <p:txBody>
          <a:bodyPr wrap="square" lIns="0" tIns="0" rIns="0" bIns="0" rtlCol="0">
            <a:spAutoFit/>
          </a:bodyPr>
          <a:lstStyle/>
          <a:p>
            <a:pPr defTabSz="504000">
              <a:spcAft>
                <a:spcPts val="400"/>
              </a:spcAft>
              <a:buClr>
                <a:srgbClr val="00B5FF"/>
              </a:buClr>
              <a:buSzPct val="140000"/>
            </a:pPr>
            <a:r>
              <a:rPr lang="en-US" sz="650" dirty="0">
                <a:latin typeface="Verdana" panose="020B0604030504040204" pitchFamily="34" charset="0"/>
                <a:ea typeface="Verdana" panose="020B0604030504040204" pitchFamily="34" charset="0"/>
                <a:cs typeface="Verdana" panose="020B0604030504040204" pitchFamily="34" charset="0"/>
              </a:rPr>
              <a:t>Representation in Moscow</a:t>
            </a:r>
            <a:r>
              <a:rPr lang="ru-RU" sz="650" dirty="0">
                <a:latin typeface="Verdana" panose="020B0604030504040204" pitchFamily="34" charset="0"/>
                <a:ea typeface="Verdana" panose="020B0604030504040204" pitchFamily="34" charset="0"/>
                <a:cs typeface="Verdana" panose="020B0604030504040204" pitchFamily="34" charset="0"/>
              </a:rPr>
              <a:t>:</a:t>
            </a:r>
            <a:br>
              <a:rPr lang="ru-RU" sz="650" dirty="0">
                <a:latin typeface="Verdana" panose="020B0604030504040204" pitchFamily="34" charset="0"/>
                <a:ea typeface="Verdana" panose="020B0604030504040204" pitchFamily="34" charset="0"/>
                <a:cs typeface="Verdana" panose="020B0604030504040204" pitchFamily="34" charset="0"/>
              </a:rPr>
            </a:br>
            <a:r>
              <a:rPr lang="en-US" sz="650" dirty="0" err="1">
                <a:latin typeface="Verdana" panose="020B0604030504040204" pitchFamily="34" charset="0"/>
                <a:ea typeface="Verdana" panose="020B0604030504040204" pitchFamily="34" charset="0"/>
                <a:cs typeface="Verdana" panose="020B0604030504040204" pitchFamily="34" charset="0"/>
              </a:rPr>
              <a:t>Bolshaya</a:t>
            </a:r>
            <a:r>
              <a:rPr lang="en-US" sz="650" dirty="0">
                <a:latin typeface="Verdana" panose="020B0604030504040204" pitchFamily="34" charset="0"/>
                <a:ea typeface="Verdana" panose="020B0604030504040204" pitchFamily="34" charset="0"/>
                <a:cs typeface="Verdana" panose="020B0604030504040204" pitchFamily="34" charset="0"/>
              </a:rPr>
              <a:t> </a:t>
            </a:r>
            <a:r>
              <a:rPr lang="en-US" sz="650" dirty="0" err="1">
                <a:latin typeface="Verdana" panose="020B0604030504040204" pitchFamily="34" charset="0"/>
                <a:ea typeface="Verdana" panose="020B0604030504040204" pitchFamily="34" charset="0"/>
                <a:cs typeface="Verdana" panose="020B0604030504040204" pitchFamily="34" charset="0"/>
              </a:rPr>
              <a:t>Polyanka</a:t>
            </a:r>
            <a:r>
              <a:rPr lang="en-US" sz="650" dirty="0">
                <a:latin typeface="Verdana" panose="020B0604030504040204" pitchFamily="34" charset="0"/>
                <a:ea typeface="Verdana" panose="020B0604030504040204" pitchFamily="34" charset="0"/>
                <a:cs typeface="Verdana" panose="020B0604030504040204" pitchFamily="34" charset="0"/>
              </a:rPr>
              <a:t> St., Bldg. 3, Moscow, Russia, 119180</a:t>
            </a:r>
          </a:p>
        </p:txBody>
      </p:sp>
    </p:spTree>
    <p:extLst>
      <p:ext uri="{BB962C8B-B14F-4D97-AF65-F5344CB8AC3E}">
        <p14:creationId xmlns:p14="http://schemas.microsoft.com/office/powerpoint/2010/main" val="1331007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action="ppaction://hlinksldjump"/>
            <a:extLst>
              <a:ext uri="{FF2B5EF4-FFF2-40B4-BE49-F238E27FC236}">
                <a16:creationId xmlns:a16="http://schemas.microsoft.com/office/drawing/2014/main" xmlns="" id="{734DEFFC-18F7-0246-B22A-C0AC9D97B172}"/>
              </a:ext>
            </a:extLst>
          </p:cNvPr>
          <p:cNvSpPr txBox="1"/>
          <p:nvPr/>
        </p:nvSpPr>
        <p:spPr>
          <a:xfrm>
            <a:off x="227036" y="174514"/>
            <a:ext cx="1754164" cy="269304"/>
          </a:xfrm>
          <a:prstGeom prst="rect">
            <a:avLst/>
          </a:prstGeom>
          <a:noFill/>
        </p:spPr>
        <p:txBody>
          <a:bodyPr wrap="square" lIns="0" tIns="0" rIns="0" bIns="0" rtlCol="0">
            <a:spAutoFit/>
          </a:bodyPr>
          <a:lstStyle/>
          <a:p>
            <a:r>
              <a:rPr lang="ru-RU" sz="1750" dirty="0">
                <a:solidFill>
                  <a:srgbClr val="FF8400"/>
                </a:solidFill>
                <a:latin typeface="Verdana" panose="020B0604030504040204" pitchFamily="34" charset="0"/>
                <a:ea typeface="Verdana" panose="020B0604030504040204" pitchFamily="34" charset="0"/>
                <a:cs typeface="Verdana" panose="020B0604030504040204" pitchFamily="34" charset="0"/>
              </a:rPr>
              <a:t>1. </a:t>
            </a:r>
            <a:r>
              <a:rPr lang="en-US" sz="1750" dirty="0">
                <a:solidFill>
                  <a:srgbClr val="FF8400"/>
                </a:solidFill>
                <a:latin typeface="Verdana" panose="020B0604030504040204" pitchFamily="34" charset="0"/>
                <a:ea typeface="Verdana" panose="020B0604030504040204" pitchFamily="34" charset="0"/>
                <a:cs typeface="Verdana" panose="020B0604030504040204" pitchFamily="34" charset="0"/>
              </a:rPr>
              <a:t>who we are</a:t>
            </a:r>
            <a:endParaRPr lang="ru-RU" sz="1750" dirty="0">
              <a:solidFill>
                <a:srgbClr val="FF84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xmlns="" id="{2B55DA16-80AA-8242-8C5E-06747C9FC801}"/>
              </a:ext>
            </a:extLst>
          </p:cNvPr>
          <p:cNvSpPr txBox="1"/>
          <p:nvPr/>
        </p:nvSpPr>
        <p:spPr>
          <a:xfrm>
            <a:off x="4637640" y="204828"/>
            <a:ext cx="2683910" cy="673326"/>
          </a:xfrm>
          <a:prstGeom prst="rect">
            <a:avLst/>
          </a:prstGeom>
          <a:noFill/>
        </p:spPr>
        <p:txBody>
          <a:bodyPr wrap="square" lIns="0" tIns="0" rIns="0" bIns="0" rtlCol="0">
            <a:spAutoFit/>
          </a:bodyPr>
          <a:lstStyle/>
          <a:p>
            <a:pPr>
              <a:lnSpc>
                <a:spcPts val="1800"/>
              </a:lnSpc>
            </a:pPr>
            <a:r>
              <a:rPr lang="en-US" sz="1450" dirty="0">
                <a:solidFill>
                  <a:srgbClr val="FF4B00"/>
                </a:solidFill>
                <a:latin typeface="Verdana" panose="020B0604030504040204" pitchFamily="34" charset="0"/>
                <a:ea typeface="Verdana" panose="020B0604030504040204" pitchFamily="34" charset="0"/>
                <a:cs typeface="Verdana" panose="020B0604030504040204" pitchFamily="34" charset="0"/>
              </a:rPr>
              <a:t>An international vertically integrated company with Russian roots</a:t>
            </a:r>
            <a:endParaRPr lang="ru-RU" sz="145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xmlns="" id="{62B27917-E940-1940-85D5-2BAFC0940424}"/>
              </a:ext>
            </a:extLst>
          </p:cNvPr>
          <p:cNvSpPr txBox="1"/>
          <p:nvPr/>
        </p:nvSpPr>
        <p:spPr>
          <a:xfrm>
            <a:off x="250825" y="1731944"/>
            <a:ext cx="1990905" cy="230832"/>
          </a:xfrm>
          <a:prstGeom prst="rect">
            <a:avLst/>
          </a:prstGeom>
          <a:noFill/>
        </p:spPr>
        <p:txBody>
          <a:bodyPr wrap="square" lIns="0" tIns="0" rIns="0" bIns="0" rtlCol="0">
            <a:spAutoFit/>
          </a:bodyPr>
          <a:lstStyle/>
          <a:p>
            <a:r>
              <a:rPr lang="en-US" sz="1450" dirty="0">
                <a:solidFill>
                  <a:srgbClr val="FF4B00"/>
                </a:solidFill>
                <a:latin typeface="Verdana" panose="020B0604030504040204" pitchFamily="34" charset="0"/>
                <a:ea typeface="Verdana" panose="020B0604030504040204" pitchFamily="34" charset="0"/>
                <a:cs typeface="Verdana" panose="020B0604030504040204" pitchFamily="34" charset="0"/>
              </a:rPr>
              <a:t>our competencies </a:t>
            </a:r>
            <a:endParaRPr lang="ru-RU" sz="145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BE0A708F-D756-D948-86A0-33204D72E7A7}"/>
              </a:ext>
            </a:extLst>
          </p:cNvPr>
          <p:cNvSpPr txBox="1"/>
          <p:nvPr/>
        </p:nvSpPr>
        <p:spPr>
          <a:xfrm>
            <a:off x="250825" y="2102471"/>
            <a:ext cx="3508375" cy="756617"/>
          </a:xfrm>
          <a:prstGeom prst="rect">
            <a:avLst/>
          </a:prstGeom>
          <a:noFill/>
        </p:spPr>
        <p:txBody>
          <a:bodyPr wrap="square" lIns="0" tIns="0" rIns="0" bIns="0" rtlCol="0">
            <a:spAutoFit/>
          </a:bodyPr>
          <a:lstStyle/>
          <a:p>
            <a:pPr marL="144000" indent="-144000">
              <a:spcAft>
                <a:spcPts val="400"/>
              </a:spcAft>
              <a:buClr>
                <a:srgbClr val="FF4B00"/>
              </a:buClr>
              <a:buSzPct val="100000"/>
              <a:buFont typeface=".Lucida Grande UI Regular"/>
              <a:buChar char="►"/>
            </a:pPr>
            <a:r>
              <a:rPr lang="en-US" sz="850" dirty="0">
                <a:latin typeface="Verdana" panose="020B0604030504040204" pitchFamily="34" charset="0"/>
                <a:ea typeface="Verdana" panose="020B0604030504040204" pitchFamily="34" charset="0"/>
                <a:cs typeface="Verdana" panose="020B0604030504040204" pitchFamily="34" charset="0"/>
              </a:rPr>
              <a:t>production and distribution of refractory materials</a:t>
            </a:r>
          </a:p>
          <a:p>
            <a:pPr marL="144000" indent="-144000">
              <a:spcAft>
                <a:spcPts val="400"/>
              </a:spcAft>
              <a:buClr>
                <a:srgbClr val="FF4B00"/>
              </a:buClr>
              <a:buSzPct val="100000"/>
              <a:buFont typeface=".Lucida Grande UI Regular"/>
              <a:buChar char="►"/>
            </a:pPr>
            <a:r>
              <a:rPr lang="en-US" sz="850" dirty="0">
                <a:latin typeface="Verdana" panose="020B0604030504040204" pitchFamily="34" charset="0"/>
                <a:ea typeface="Verdana" panose="020B0604030504040204" pitchFamily="34" charset="0"/>
                <a:cs typeface="Verdana" panose="020B0604030504040204" pitchFamily="34" charset="0"/>
              </a:rPr>
              <a:t>innovation-driven engineering and comprehensive services for thermal vessels</a:t>
            </a:r>
          </a:p>
          <a:p>
            <a:pPr marL="144000" indent="-144000">
              <a:spcAft>
                <a:spcPts val="400"/>
              </a:spcAft>
              <a:buClr>
                <a:srgbClr val="FF4B00"/>
              </a:buClr>
              <a:buSzPct val="100000"/>
              <a:buFont typeface=".Lucida Grande UI Regular"/>
              <a:buChar char="►"/>
            </a:pPr>
            <a:r>
              <a:rPr lang="en-US" sz="850" dirty="0">
                <a:latin typeface="Verdana" panose="020B0604030504040204" pitchFamily="34" charset="0"/>
                <a:ea typeface="Verdana" panose="020B0604030504040204" pitchFamily="34" charset="0"/>
                <a:cs typeface="Verdana" panose="020B0604030504040204" pitchFamily="34" charset="0"/>
              </a:rPr>
              <a:t>production and distribution of materials based on magnesite and other own raw materials</a:t>
            </a:r>
          </a:p>
        </p:txBody>
      </p:sp>
      <p:sp>
        <p:nvSpPr>
          <p:cNvPr id="8" name="TextBox 7">
            <a:extLst>
              <a:ext uri="{FF2B5EF4-FFF2-40B4-BE49-F238E27FC236}">
                <a16:creationId xmlns:a16="http://schemas.microsoft.com/office/drawing/2014/main" xmlns="" id="{BF711882-02F7-1843-8559-0A0F6CFBBD25}"/>
              </a:ext>
            </a:extLst>
          </p:cNvPr>
          <p:cNvSpPr txBox="1"/>
          <p:nvPr/>
        </p:nvSpPr>
        <p:spPr>
          <a:xfrm>
            <a:off x="250825" y="2951765"/>
            <a:ext cx="2167710" cy="230832"/>
          </a:xfrm>
          <a:prstGeom prst="rect">
            <a:avLst/>
          </a:prstGeom>
          <a:noFill/>
        </p:spPr>
        <p:txBody>
          <a:bodyPr wrap="square" lIns="0" tIns="0" rIns="0" bIns="0" rtlCol="0">
            <a:spAutoFit/>
          </a:bodyPr>
          <a:lstStyle/>
          <a:p>
            <a:r>
              <a:rPr lang="en-US" sz="1450" dirty="0">
                <a:solidFill>
                  <a:srgbClr val="FF4B00"/>
                </a:solidFill>
                <a:latin typeface="Verdana" panose="020B0604030504040204" pitchFamily="34" charset="0"/>
                <a:ea typeface="Verdana" panose="020B0604030504040204" pitchFamily="34" charset="0"/>
                <a:cs typeface="Verdana" panose="020B0604030504040204" pitchFamily="34" charset="0"/>
              </a:rPr>
              <a:t>our advantages </a:t>
            </a:r>
            <a:endParaRPr lang="ru-RU" sz="145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xmlns="" id="{8B19C4EC-C703-4B4C-B242-692158571E77}"/>
              </a:ext>
            </a:extLst>
          </p:cNvPr>
          <p:cNvSpPr txBox="1"/>
          <p:nvPr/>
        </p:nvSpPr>
        <p:spPr>
          <a:xfrm>
            <a:off x="248768" y="3333433"/>
            <a:ext cx="4183024" cy="1172116"/>
          </a:xfrm>
          <a:prstGeom prst="rect">
            <a:avLst/>
          </a:prstGeom>
          <a:noFill/>
        </p:spPr>
        <p:txBody>
          <a:bodyPr wrap="square" lIns="0" tIns="0" rIns="0" bIns="0" rtlCol="0">
            <a:spAutoFit/>
          </a:bodyPr>
          <a:lstStyle/>
          <a:p>
            <a:pPr marL="144000" indent="-144000">
              <a:spcAft>
                <a:spcPts val="400"/>
              </a:spcAft>
              <a:buClr>
                <a:srgbClr val="FF4B00"/>
              </a:buClr>
              <a:buSzPct val="100000"/>
              <a:buFont typeface=".Lucida Grande UI Regular"/>
              <a:buChar char="►"/>
            </a:pPr>
            <a:r>
              <a:rPr lang="en-US" sz="850" dirty="0">
                <a:latin typeface="Verdana" panose="020B0604030504040204" pitchFamily="34" charset="0"/>
                <a:ea typeface="Verdana" panose="020B0604030504040204" pitchFamily="34" charset="0"/>
                <a:cs typeface="Verdana" panose="020B0604030504040204" pitchFamily="34" charset="0"/>
              </a:rPr>
              <a:t>founded in 1901</a:t>
            </a:r>
          </a:p>
          <a:p>
            <a:pPr marL="144000" indent="-144000">
              <a:spcAft>
                <a:spcPts val="400"/>
              </a:spcAft>
              <a:buClr>
                <a:srgbClr val="FF4B00"/>
              </a:buClr>
              <a:buSzPct val="100000"/>
              <a:buFont typeface=".Lucida Grande UI Regular"/>
              <a:buChar char="►"/>
            </a:pPr>
            <a:r>
              <a:rPr lang="en-US" sz="850" dirty="0">
                <a:latin typeface="Verdana" panose="020B0604030504040204" pitchFamily="34" charset="0"/>
                <a:ea typeface="Verdana" panose="020B0604030504040204" pitchFamily="34" charset="0"/>
                <a:cs typeface="Verdana" panose="020B0604030504040204" pitchFamily="34" charset="0"/>
              </a:rPr>
              <a:t>backbone enterprise in </a:t>
            </a:r>
            <a:r>
              <a:rPr lang="en-US" sz="850" dirty="0" err="1">
                <a:latin typeface="Verdana" panose="020B0604030504040204" pitchFamily="34" charset="0"/>
                <a:ea typeface="Verdana" panose="020B0604030504040204" pitchFamily="34" charset="0"/>
                <a:cs typeface="Verdana" panose="020B0604030504040204" pitchFamily="34" charset="0"/>
              </a:rPr>
              <a:t>Satka</a:t>
            </a:r>
            <a:r>
              <a:rPr lang="en-US" sz="850" dirty="0">
                <a:latin typeface="Verdana" panose="020B0604030504040204" pitchFamily="34" charset="0"/>
                <a:ea typeface="Verdana" panose="020B0604030504040204" pitchFamily="34" charset="0"/>
                <a:cs typeface="Verdana" panose="020B0604030504040204" pitchFamily="34" charset="0"/>
              </a:rPr>
              <a:t> monotown, Chelyabinsk Region </a:t>
            </a:r>
          </a:p>
          <a:p>
            <a:pPr marL="144000" indent="-144000">
              <a:spcAft>
                <a:spcPts val="400"/>
              </a:spcAft>
              <a:buClr>
                <a:srgbClr val="FF4B00"/>
              </a:buClr>
              <a:buSzPct val="100000"/>
              <a:buFont typeface=".Lucida Grande UI Regular"/>
              <a:buChar char="►"/>
            </a:pPr>
            <a:r>
              <a:rPr lang="en-US" sz="850" dirty="0">
                <a:latin typeface="Verdana" panose="020B0604030504040204" pitchFamily="34" charset="0"/>
                <a:ea typeface="Verdana" panose="020B0604030504040204" pitchFamily="34" charset="0"/>
                <a:cs typeface="Verdana" panose="020B0604030504040204" pitchFamily="34" charset="0"/>
              </a:rPr>
              <a:t>100% self-sufficiency in terms of raw materials for over 100 years down the line </a:t>
            </a:r>
          </a:p>
          <a:p>
            <a:pPr marL="144000" indent="-144000">
              <a:spcAft>
                <a:spcPts val="400"/>
              </a:spcAft>
              <a:buClr>
                <a:srgbClr val="FF4B00"/>
              </a:buClr>
              <a:buSzPct val="100000"/>
              <a:buFont typeface=".Lucida Grande UI Regular"/>
              <a:buChar char="►"/>
            </a:pPr>
            <a:r>
              <a:rPr lang="en-US" sz="850" dirty="0">
                <a:latin typeface="Verdana" panose="020B0604030504040204" pitchFamily="34" charset="0"/>
                <a:ea typeface="Verdana" panose="020B0604030504040204" pitchFamily="34" charset="0"/>
                <a:cs typeface="Verdana" panose="020B0604030504040204" pitchFamily="34" charset="0"/>
              </a:rPr>
              <a:t>full-cycle production</a:t>
            </a:r>
          </a:p>
          <a:p>
            <a:pPr marL="144000" indent="-144000">
              <a:spcAft>
                <a:spcPts val="400"/>
              </a:spcAft>
              <a:buClr>
                <a:srgbClr val="FF4B00"/>
              </a:buClr>
              <a:buSzPct val="100000"/>
              <a:buFont typeface=".Lucida Grande UI Regular"/>
              <a:buChar char="►"/>
            </a:pPr>
            <a:r>
              <a:rPr lang="en-US" sz="850" dirty="0">
                <a:latin typeface="Verdana" panose="020B0604030504040204" pitchFamily="34" charset="0"/>
                <a:ea typeface="Verdana" panose="020B0604030504040204" pitchFamily="34" charset="0"/>
                <a:cs typeface="Verdana" panose="020B0604030504040204" pitchFamily="34" charset="0"/>
              </a:rPr>
              <a:t>innovative products and solutions</a:t>
            </a:r>
          </a:p>
          <a:p>
            <a:pPr marL="144000" indent="-144000">
              <a:spcAft>
                <a:spcPts val="400"/>
              </a:spcAft>
              <a:buClr>
                <a:srgbClr val="FF4B00"/>
              </a:buClr>
              <a:buSzPct val="100000"/>
              <a:buFont typeface=".Lucida Grande UI Regular"/>
              <a:buChar char="►"/>
            </a:pPr>
            <a:r>
              <a:rPr lang="en-US" sz="850" dirty="0">
                <a:latin typeface="Verdana" panose="020B0604030504040204" pitchFamily="34" charset="0"/>
                <a:ea typeface="Verdana" panose="020B0604030504040204" pitchFamily="34" charset="0"/>
                <a:cs typeface="Verdana" panose="020B0604030504040204" pitchFamily="34" charset="0"/>
              </a:rPr>
              <a:t>coverage for all high potential global markets</a:t>
            </a:r>
          </a:p>
        </p:txBody>
      </p:sp>
      <p:sp>
        <p:nvSpPr>
          <p:cNvPr id="10" name="TextBox 9">
            <a:extLst>
              <a:ext uri="{FF2B5EF4-FFF2-40B4-BE49-F238E27FC236}">
                <a16:creationId xmlns:a16="http://schemas.microsoft.com/office/drawing/2014/main" xmlns="" id="{2D2631C7-7F76-6E4D-973B-80E80EB27DB7}"/>
              </a:ext>
            </a:extLst>
          </p:cNvPr>
          <p:cNvSpPr txBox="1"/>
          <p:nvPr/>
        </p:nvSpPr>
        <p:spPr>
          <a:xfrm>
            <a:off x="5207559" y="1743932"/>
            <a:ext cx="3659304" cy="2323713"/>
          </a:xfrm>
          <a:prstGeom prst="rect">
            <a:avLst/>
          </a:prstGeom>
          <a:noFill/>
        </p:spPr>
        <p:txBody>
          <a:bodyPr wrap="square" lIns="0" tIns="0" rIns="0" bIns="0" rtlCol="0">
            <a:spAutoFit/>
          </a:bodyPr>
          <a:lstStyle/>
          <a:p>
            <a:pPr>
              <a:spcAft>
                <a:spcPts val="1400"/>
              </a:spcAft>
            </a:pPr>
            <a:r>
              <a:rPr lang="en-US" sz="1450" dirty="0">
                <a:latin typeface="Verdana" panose="020B0604030504040204" pitchFamily="34" charset="0"/>
                <a:ea typeface="Verdana" panose="020B0604030504040204" pitchFamily="34" charset="0"/>
                <a:cs typeface="Verdana" panose="020B0604030504040204" pitchFamily="34" charset="0"/>
              </a:rPr>
              <a:t>a technological leader in the domestic industry</a:t>
            </a:r>
          </a:p>
          <a:p>
            <a:pPr>
              <a:spcAft>
                <a:spcPts val="1400"/>
              </a:spcAft>
            </a:pPr>
            <a:r>
              <a:rPr lang="en-US" sz="1450" dirty="0">
                <a:latin typeface="Verdana" panose="020B0604030504040204" pitchFamily="34" charset="0"/>
                <a:ea typeface="Verdana" panose="020B0604030504040204" pitchFamily="34" charset="0"/>
                <a:cs typeface="Verdana" panose="020B0604030504040204" pitchFamily="34" charset="0"/>
              </a:rPr>
              <a:t>the number one manufacturer of magnesia-based refractories in Russia and the CIS</a:t>
            </a:r>
          </a:p>
          <a:p>
            <a:pPr>
              <a:spcAft>
                <a:spcPts val="1400"/>
              </a:spcAft>
            </a:pPr>
            <a:r>
              <a:rPr lang="en-US" sz="1450" dirty="0">
                <a:latin typeface="Verdana" panose="020B0604030504040204" pitchFamily="34" charset="0"/>
                <a:ea typeface="Verdana" panose="020B0604030504040204" pitchFamily="34" charset="0"/>
                <a:cs typeface="Verdana" panose="020B0604030504040204" pitchFamily="34" charset="0"/>
              </a:rPr>
              <a:t>one of the largest refractory manufacturers worldwide</a:t>
            </a:r>
          </a:p>
          <a:p>
            <a:pPr>
              <a:spcAft>
                <a:spcPts val="1400"/>
              </a:spcAft>
            </a:pPr>
            <a:endParaRPr lang="en-US" sz="145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xmlns="" id="{B9A1A816-A4E5-CC4A-B17F-85E387311FBA}"/>
              </a:ext>
            </a:extLst>
          </p:cNvPr>
          <p:cNvSpPr txBox="1"/>
          <p:nvPr/>
        </p:nvSpPr>
        <p:spPr>
          <a:xfrm>
            <a:off x="221116" y="720929"/>
            <a:ext cx="3659304" cy="461665"/>
          </a:xfrm>
          <a:prstGeom prst="rect">
            <a:avLst/>
          </a:prstGeom>
          <a:noFill/>
        </p:spPr>
        <p:txBody>
          <a:bodyPr wrap="square" lIns="0" tIns="0" rIns="0" bIns="0" rtlCol="0">
            <a:spAutoFit/>
          </a:bodyPr>
          <a:lstStyle/>
          <a:p>
            <a:pPr>
              <a:spcAft>
                <a:spcPts val="1300"/>
              </a:spcAft>
            </a:pPr>
            <a:r>
              <a:rPr lang="en-US" sz="3000" dirty="0" err="1">
                <a:latin typeface="Verdana" panose="020B0604030504040204" pitchFamily="34" charset="0"/>
                <a:ea typeface="Verdana" panose="020B0604030504040204" pitchFamily="34" charset="0"/>
                <a:cs typeface="Verdana" panose="020B0604030504040204" pitchFamily="34" charset="0"/>
              </a:rPr>
              <a:t>Magnezit</a:t>
            </a:r>
            <a:r>
              <a:rPr lang="en-US" sz="3000" dirty="0">
                <a:latin typeface="Verdana" panose="020B0604030504040204" pitchFamily="34" charset="0"/>
                <a:ea typeface="Verdana" panose="020B0604030504040204" pitchFamily="34" charset="0"/>
                <a:cs typeface="Verdana" panose="020B0604030504040204" pitchFamily="34" charset="0"/>
              </a:rPr>
              <a:t> Group</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grpSp>
        <p:nvGrpSpPr>
          <p:cNvPr id="12" name="Группа 11">
            <a:extLst>
              <a:ext uri="{FF2B5EF4-FFF2-40B4-BE49-F238E27FC236}">
                <a16:creationId xmlns:a16="http://schemas.microsoft.com/office/drawing/2014/main" xmlns="" id="{B312B23D-6AA9-4048-85B8-8BFBEEC0BE7E}"/>
              </a:ext>
            </a:extLst>
          </p:cNvPr>
          <p:cNvGrpSpPr/>
          <p:nvPr/>
        </p:nvGrpSpPr>
        <p:grpSpPr>
          <a:xfrm>
            <a:off x="4630157" y="1743075"/>
            <a:ext cx="471447" cy="421277"/>
            <a:chOff x="4630157" y="1743075"/>
            <a:chExt cx="471447" cy="421277"/>
          </a:xfrm>
        </p:grpSpPr>
        <p:pic>
          <p:nvPicPr>
            <p:cNvPr id="13" name="Рисунок 12">
              <a:extLst>
                <a:ext uri="{FF2B5EF4-FFF2-40B4-BE49-F238E27FC236}">
                  <a16:creationId xmlns:a16="http://schemas.microsoft.com/office/drawing/2014/main" xmlns="" id="{AA22C04F-CCE6-764D-AB53-5D8E3EB53AC3}"/>
                </a:ext>
              </a:extLst>
            </p:cNvPr>
            <p:cNvPicPr>
              <a:picLocks noChangeAspect="1"/>
            </p:cNvPicPr>
            <p:nvPr/>
          </p:nvPicPr>
          <p:blipFill>
            <a:blip r:embed="rId3"/>
            <a:stretch>
              <a:fillRect/>
            </a:stretch>
          </p:blipFill>
          <p:spPr>
            <a:xfrm>
              <a:off x="4630157" y="1743075"/>
              <a:ext cx="421277" cy="421277"/>
            </a:xfrm>
            <a:prstGeom prst="rect">
              <a:avLst/>
            </a:prstGeom>
          </p:spPr>
        </p:pic>
        <p:pic>
          <p:nvPicPr>
            <p:cNvPr id="14" name="Рисунок 13">
              <a:extLst>
                <a:ext uri="{FF2B5EF4-FFF2-40B4-BE49-F238E27FC236}">
                  <a16:creationId xmlns:a16="http://schemas.microsoft.com/office/drawing/2014/main" xmlns="" id="{31110C46-715D-B644-B70A-C87863C148F1}"/>
                </a:ext>
              </a:extLst>
            </p:cNvPr>
            <p:cNvPicPr>
              <a:picLocks noChangeAspect="1"/>
            </p:cNvPicPr>
            <p:nvPr/>
          </p:nvPicPr>
          <p:blipFill>
            <a:blip r:embed="rId4"/>
            <a:stretch>
              <a:fillRect/>
            </a:stretch>
          </p:blipFill>
          <p:spPr>
            <a:xfrm>
              <a:off x="4795338" y="1818951"/>
              <a:ext cx="306266" cy="249286"/>
            </a:xfrm>
            <a:prstGeom prst="rect">
              <a:avLst/>
            </a:prstGeom>
          </p:spPr>
        </p:pic>
      </p:grpSp>
      <p:grpSp>
        <p:nvGrpSpPr>
          <p:cNvPr id="15" name="Группа 14">
            <a:extLst>
              <a:ext uri="{FF2B5EF4-FFF2-40B4-BE49-F238E27FC236}">
                <a16:creationId xmlns:a16="http://schemas.microsoft.com/office/drawing/2014/main" xmlns="" id="{7E5987D3-5661-9E4D-8AA5-DA45902349BB}"/>
              </a:ext>
            </a:extLst>
          </p:cNvPr>
          <p:cNvGrpSpPr/>
          <p:nvPr/>
        </p:nvGrpSpPr>
        <p:grpSpPr>
          <a:xfrm>
            <a:off x="4630157" y="3241312"/>
            <a:ext cx="481515" cy="421277"/>
            <a:chOff x="4630157" y="2987312"/>
            <a:chExt cx="481515" cy="421277"/>
          </a:xfrm>
        </p:grpSpPr>
        <p:pic>
          <p:nvPicPr>
            <p:cNvPr id="16" name="Рисунок 15">
              <a:extLst>
                <a:ext uri="{FF2B5EF4-FFF2-40B4-BE49-F238E27FC236}">
                  <a16:creationId xmlns:a16="http://schemas.microsoft.com/office/drawing/2014/main" xmlns="" id="{056654E7-8BF1-6D44-ACC8-B132AF56DE6D}"/>
                </a:ext>
              </a:extLst>
            </p:cNvPr>
            <p:cNvPicPr>
              <a:picLocks noChangeAspect="1"/>
            </p:cNvPicPr>
            <p:nvPr/>
          </p:nvPicPr>
          <p:blipFill>
            <a:blip r:embed="rId3"/>
            <a:stretch>
              <a:fillRect/>
            </a:stretch>
          </p:blipFill>
          <p:spPr>
            <a:xfrm>
              <a:off x="4630157" y="2987312"/>
              <a:ext cx="421277" cy="421277"/>
            </a:xfrm>
            <a:prstGeom prst="rect">
              <a:avLst/>
            </a:prstGeom>
          </p:spPr>
        </p:pic>
        <p:pic>
          <p:nvPicPr>
            <p:cNvPr id="17" name="Рисунок 16">
              <a:extLst>
                <a:ext uri="{FF2B5EF4-FFF2-40B4-BE49-F238E27FC236}">
                  <a16:creationId xmlns:a16="http://schemas.microsoft.com/office/drawing/2014/main" xmlns="" id="{54B6AA86-3166-594E-B1FA-5FD3AE4A96A7}"/>
                </a:ext>
              </a:extLst>
            </p:cNvPr>
            <p:cNvPicPr>
              <a:picLocks noChangeAspect="1"/>
            </p:cNvPicPr>
            <p:nvPr/>
          </p:nvPicPr>
          <p:blipFill>
            <a:blip r:embed="rId5"/>
            <a:stretch>
              <a:fillRect/>
            </a:stretch>
          </p:blipFill>
          <p:spPr>
            <a:xfrm>
              <a:off x="4811544" y="3077069"/>
              <a:ext cx="300128" cy="271544"/>
            </a:xfrm>
            <a:prstGeom prst="rect">
              <a:avLst/>
            </a:prstGeom>
          </p:spPr>
        </p:pic>
      </p:grpSp>
      <p:grpSp>
        <p:nvGrpSpPr>
          <p:cNvPr id="18" name="Группа 17">
            <a:extLst>
              <a:ext uri="{FF2B5EF4-FFF2-40B4-BE49-F238E27FC236}">
                <a16:creationId xmlns:a16="http://schemas.microsoft.com/office/drawing/2014/main" xmlns="" id="{A6A4E62A-511E-174A-A5B4-51A8301066E9}"/>
              </a:ext>
            </a:extLst>
          </p:cNvPr>
          <p:cNvGrpSpPr/>
          <p:nvPr/>
        </p:nvGrpSpPr>
        <p:grpSpPr>
          <a:xfrm>
            <a:off x="4630157" y="2376624"/>
            <a:ext cx="467249" cy="421277"/>
            <a:chOff x="4630157" y="2376624"/>
            <a:chExt cx="467249" cy="421277"/>
          </a:xfrm>
        </p:grpSpPr>
        <p:pic>
          <p:nvPicPr>
            <p:cNvPr id="19" name="Рисунок 18">
              <a:extLst>
                <a:ext uri="{FF2B5EF4-FFF2-40B4-BE49-F238E27FC236}">
                  <a16:creationId xmlns:a16="http://schemas.microsoft.com/office/drawing/2014/main" xmlns="" id="{FEDB69DC-FC19-5D46-AB7C-F18929FA8B3E}"/>
                </a:ext>
              </a:extLst>
            </p:cNvPr>
            <p:cNvPicPr>
              <a:picLocks noChangeAspect="1"/>
            </p:cNvPicPr>
            <p:nvPr/>
          </p:nvPicPr>
          <p:blipFill>
            <a:blip r:embed="rId3"/>
            <a:stretch>
              <a:fillRect/>
            </a:stretch>
          </p:blipFill>
          <p:spPr>
            <a:xfrm>
              <a:off x="4630157" y="2376624"/>
              <a:ext cx="421277" cy="421277"/>
            </a:xfrm>
            <a:prstGeom prst="rect">
              <a:avLst/>
            </a:prstGeom>
          </p:spPr>
        </p:pic>
        <p:pic>
          <p:nvPicPr>
            <p:cNvPr id="20" name="Рисунок 19">
              <a:extLst>
                <a:ext uri="{FF2B5EF4-FFF2-40B4-BE49-F238E27FC236}">
                  <a16:creationId xmlns:a16="http://schemas.microsoft.com/office/drawing/2014/main" xmlns="" id="{BA183895-DACE-934D-B4C4-5A12A14E60B0}"/>
                </a:ext>
              </a:extLst>
            </p:cNvPr>
            <p:cNvPicPr>
              <a:picLocks noChangeAspect="1"/>
            </p:cNvPicPr>
            <p:nvPr/>
          </p:nvPicPr>
          <p:blipFill>
            <a:blip r:embed="rId6"/>
            <a:stretch>
              <a:fillRect/>
            </a:stretch>
          </p:blipFill>
          <p:spPr>
            <a:xfrm>
              <a:off x="4795897" y="2449710"/>
              <a:ext cx="301509" cy="244079"/>
            </a:xfrm>
            <a:prstGeom prst="rect">
              <a:avLst/>
            </a:prstGeom>
          </p:spPr>
        </p:pic>
      </p:grpSp>
      <p:sp>
        <p:nvSpPr>
          <p:cNvPr id="21" name="Footer Placeholder 4">
            <a:extLst>
              <a:ext uri="{FF2B5EF4-FFF2-40B4-BE49-F238E27FC236}">
                <a16:creationId xmlns:a16="http://schemas.microsoft.com/office/drawing/2014/main" xmlns="" id="{60169E2C-5138-BC4A-9700-5DB200403219}"/>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Tree>
    <p:extLst>
      <p:ext uri="{BB962C8B-B14F-4D97-AF65-F5344CB8AC3E}">
        <p14:creationId xmlns:p14="http://schemas.microsoft.com/office/powerpoint/2010/main" val="60879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385954D-3479-1D4B-BFB2-C9F7F9E63ED6}"/>
              </a:ext>
            </a:extLst>
          </p:cNvPr>
          <p:cNvSpPr txBox="1"/>
          <p:nvPr/>
        </p:nvSpPr>
        <p:spPr>
          <a:xfrm>
            <a:off x="223929" y="720248"/>
            <a:ext cx="3659304" cy="461665"/>
          </a:xfrm>
          <a:prstGeom prst="rect">
            <a:avLst/>
          </a:prstGeom>
          <a:noFill/>
        </p:spPr>
        <p:txBody>
          <a:bodyPr wrap="square" lIns="0" tIns="0" rIns="0" bIns="0" rtlCol="0">
            <a:spAutoFit/>
          </a:bodyPr>
          <a:lstStyle/>
          <a:p>
            <a:pPr>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geography</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xmlns="" id="{30192A12-0954-0F48-90FD-CF07D846F9EF}"/>
              </a:ext>
            </a:extLst>
          </p:cNvPr>
          <p:cNvSpPr txBox="1"/>
          <p:nvPr/>
        </p:nvSpPr>
        <p:spPr>
          <a:xfrm>
            <a:off x="4643438" y="197025"/>
            <a:ext cx="4409712" cy="4417491"/>
          </a:xfrm>
          <a:prstGeom prst="rect">
            <a:avLst/>
          </a:prstGeom>
          <a:noFill/>
        </p:spPr>
        <p:txBody>
          <a:bodyPr wrap="square" lIns="0" tIns="0" rIns="0" bIns="0" rtlCol="0">
            <a:spAutoFit/>
          </a:bodyPr>
          <a:lstStyle/>
          <a:p>
            <a:pPr marL="144000">
              <a:spcAft>
                <a:spcPts val="300"/>
              </a:spcAft>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Russia</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44000">
              <a:spcAft>
                <a:spcPts val="200"/>
              </a:spcAft>
            </a:pPr>
            <a:r>
              <a:rPr lang="en-US" sz="900" b="1" dirty="0">
                <a:latin typeface="Verdana" panose="020B0604030504040204" pitchFamily="34" charset="0"/>
                <a:ea typeface="Verdana" panose="020B0604030504040204" pitchFamily="34" charset="0"/>
                <a:cs typeface="Verdana" panose="020B0604030504040204" pitchFamily="34" charset="0"/>
              </a:rPr>
              <a:t>Extraction and production</a:t>
            </a:r>
            <a:endParaRPr lang="ru-RU" sz="900" b="1" dirty="0">
              <a:latin typeface="Verdana" panose="020B0604030504040204" pitchFamily="34" charset="0"/>
              <a:ea typeface="Verdana" panose="020B0604030504040204" pitchFamily="34" charset="0"/>
              <a:cs typeface="Verdana" panose="020B0604030504040204" pitchFamily="34" charset="0"/>
            </a:endParaRPr>
          </a:p>
          <a:p>
            <a:pPr marL="144000" indent="-144000">
              <a:lnSpc>
                <a:spcPts val="1000"/>
              </a:lnSpc>
              <a:spcAft>
                <a:spcPts val="500"/>
              </a:spcAft>
              <a:buClr>
                <a:srgbClr val="FF4B00"/>
              </a:buClr>
              <a:buSzPct val="180000"/>
              <a:buFont typeface="Системный шрифт"/>
              <a:buChar char="●"/>
            </a:pPr>
            <a:r>
              <a:rPr lang="en-US" sz="820" dirty="0" err="1">
                <a:latin typeface="Verdana" panose="020B0604030504040204" pitchFamily="34" charset="0"/>
                <a:ea typeface="Verdana" panose="020B0604030504040204" pitchFamily="34" charset="0"/>
                <a:cs typeface="Verdana" panose="020B0604030504040204" pitchFamily="34" charset="0"/>
              </a:rPr>
              <a:t>Satka</a:t>
            </a:r>
            <a:r>
              <a:rPr lang="en-US" sz="820" dirty="0">
                <a:latin typeface="Verdana" panose="020B0604030504040204" pitchFamily="34" charset="0"/>
                <a:ea typeface="Verdana" panose="020B0604030504040204" pitchFamily="34" charset="0"/>
                <a:cs typeface="Verdana" panose="020B0604030504040204" pitchFamily="34" charset="0"/>
              </a:rPr>
              <a:t> production site, </a:t>
            </a:r>
            <a:r>
              <a:rPr lang="en-US" sz="820" dirty="0" err="1">
                <a:latin typeface="Verdana" panose="020B0604030504040204" pitchFamily="34" charset="0"/>
                <a:ea typeface="Verdana" panose="020B0604030504040204" pitchFamily="34" charset="0"/>
                <a:cs typeface="Verdana" panose="020B0604030504040204" pitchFamily="34" charset="0"/>
              </a:rPr>
              <a:t>Satka</a:t>
            </a:r>
            <a:r>
              <a:rPr lang="en-US" sz="820" dirty="0">
                <a:latin typeface="Verdana" panose="020B0604030504040204" pitchFamily="34" charset="0"/>
                <a:ea typeface="Verdana" panose="020B0604030504040204" pitchFamily="34" charset="0"/>
                <a:cs typeface="Verdana" panose="020B0604030504040204" pitchFamily="34" charset="0"/>
              </a:rPr>
              <a:t>, </a:t>
            </a:r>
            <a:br>
              <a:rPr lang="en-US" sz="820" dirty="0">
                <a:latin typeface="Verdana" panose="020B0604030504040204" pitchFamily="34" charset="0"/>
                <a:ea typeface="Verdana" panose="020B0604030504040204" pitchFamily="34" charset="0"/>
                <a:cs typeface="Verdana" panose="020B0604030504040204" pitchFamily="34" charset="0"/>
              </a:rPr>
            </a:br>
            <a:r>
              <a:rPr lang="en-US" sz="820" dirty="0">
                <a:latin typeface="Verdana" panose="020B0604030504040204" pitchFamily="34" charset="0"/>
                <a:ea typeface="Verdana" panose="020B0604030504040204" pitchFamily="34" charset="0"/>
                <a:cs typeface="Verdana" panose="020B0604030504040204" pitchFamily="34" charset="0"/>
              </a:rPr>
              <a:t>Chelyabinsk Region — the company’s production centerpiece</a:t>
            </a:r>
            <a:endParaRPr lang="ru-RU" sz="820" dirty="0">
              <a:latin typeface="Verdana" panose="020B0604030504040204" pitchFamily="34" charset="0"/>
              <a:ea typeface="Verdana" panose="020B0604030504040204" pitchFamily="34" charset="0"/>
              <a:cs typeface="Verdana" panose="020B0604030504040204" pitchFamily="34" charset="0"/>
            </a:endParaRPr>
          </a:p>
          <a:p>
            <a:pPr marL="144000" indent="-144000">
              <a:lnSpc>
                <a:spcPts val="1000"/>
              </a:lnSpc>
              <a:spcAft>
                <a:spcPts val="500"/>
              </a:spcAft>
              <a:buClr>
                <a:srgbClr val="FF8400"/>
              </a:buClr>
              <a:buSzPct val="180000"/>
              <a:buFont typeface="Системный шрифт"/>
              <a:buChar char="●"/>
            </a:pPr>
            <a:r>
              <a:rPr lang="en-US" sz="820" dirty="0" err="1">
                <a:latin typeface="Verdana" panose="020B0604030504040204" pitchFamily="34" charset="0"/>
                <a:ea typeface="Verdana" panose="020B0604030504040204" pitchFamily="34" charset="0"/>
                <a:cs typeface="Verdana" panose="020B0604030504040204" pitchFamily="34" charset="0"/>
              </a:rPr>
              <a:t>Nizhne-Priangarsk</a:t>
            </a:r>
            <a:r>
              <a:rPr lang="en-US" sz="820" dirty="0">
                <a:latin typeface="Verdana" panose="020B0604030504040204" pitchFamily="34" charset="0"/>
                <a:ea typeface="Verdana" panose="020B0604030504040204" pitchFamily="34" charset="0"/>
                <a:cs typeface="Verdana" panose="020B0604030504040204" pitchFamily="34" charset="0"/>
              </a:rPr>
              <a:t> production site, </a:t>
            </a:r>
            <a:r>
              <a:rPr lang="en-US" sz="820" dirty="0" err="1">
                <a:latin typeface="Verdana" panose="020B0604030504040204" pitchFamily="34" charset="0"/>
                <a:ea typeface="Verdana" panose="020B0604030504040204" pitchFamily="34" charset="0"/>
                <a:cs typeface="Verdana" panose="020B0604030504040204" pitchFamily="34" charset="0"/>
              </a:rPr>
              <a:t>Razdolinsk</a:t>
            </a:r>
            <a:r>
              <a:rPr lang="en-US" sz="820" dirty="0">
                <a:latin typeface="Verdana" panose="020B0604030504040204" pitchFamily="34" charset="0"/>
                <a:ea typeface="Verdana" panose="020B0604030504040204" pitchFamily="34" charset="0"/>
                <a:cs typeface="Verdana" panose="020B0604030504040204" pitchFamily="34" charset="0"/>
              </a:rPr>
              <a:t> – extraction and processing of unique Siberian magnesite</a:t>
            </a:r>
            <a:endParaRPr lang="ru-RU" sz="820" dirty="0">
              <a:latin typeface="Verdana" panose="020B0604030504040204" pitchFamily="34" charset="0"/>
              <a:ea typeface="Verdana" panose="020B0604030504040204" pitchFamily="34" charset="0"/>
              <a:cs typeface="Verdana" panose="020B0604030504040204" pitchFamily="34" charset="0"/>
            </a:endParaRPr>
          </a:p>
          <a:p>
            <a:pPr marL="144000">
              <a:spcAft>
                <a:spcPts val="200"/>
              </a:spcAft>
            </a:pPr>
            <a:r>
              <a:rPr lang="en-US" sz="900" b="1" dirty="0">
                <a:latin typeface="Verdana" panose="020B0604030504040204" pitchFamily="34" charset="0"/>
                <a:ea typeface="Verdana" panose="020B0604030504040204" pitchFamily="34" charset="0"/>
                <a:cs typeface="Verdana" panose="020B0604030504040204" pitchFamily="34" charset="0"/>
              </a:rPr>
              <a:t>Service</a:t>
            </a:r>
            <a:endParaRPr lang="ru-RU" sz="900" b="1" dirty="0">
              <a:latin typeface="Verdana" panose="020B0604030504040204" pitchFamily="34" charset="0"/>
              <a:ea typeface="Verdana" panose="020B0604030504040204" pitchFamily="34" charset="0"/>
              <a:cs typeface="Verdana" panose="020B0604030504040204" pitchFamily="34" charset="0"/>
            </a:endParaRPr>
          </a:p>
          <a:p>
            <a:pPr marL="144000" indent="-144000">
              <a:spcAft>
                <a:spcPts val="300"/>
              </a:spcAft>
              <a:buClr>
                <a:srgbClr val="FF9D00"/>
              </a:buClr>
              <a:buSzPct val="180000"/>
              <a:buFont typeface="Системный шрифт"/>
              <a:buChar char="●"/>
            </a:pPr>
            <a:r>
              <a:rPr lang="en-US" sz="820" dirty="0" err="1">
                <a:latin typeface="Verdana" panose="020B0604030504040204" pitchFamily="34" charset="0"/>
                <a:ea typeface="Verdana" panose="020B0604030504040204" pitchFamily="34" charset="0"/>
                <a:cs typeface="Verdana" panose="020B0604030504040204" pitchFamily="34" charset="0"/>
              </a:rPr>
              <a:t>Magnezit</a:t>
            </a:r>
            <a:r>
              <a:rPr lang="en-US" sz="820" dirty="0">
                <a:latin typeface="Verdana" panose="020B0604030504040204" pitchFamily="34" charset="0"/>
                <a:ea typeface="Verdana" panose="020B0604030504040204" pitchFamily="34" charset="0"/>
                <a:cs typeface="Verdana" panose="020B0604030504040204" pitchFamily="34" charset="0"/>
              </a:rPr>
              <a:t> </a:t>
            </a:r>
            <a:r>
              <a:rPr lang="en-US" sz="820" dirty="0" err="1">
                <a:latin typeface="Verdana" panose="020B0604030504040204" pitchFamily="34" charset="0"/>
                <a:ea typeface="Verdana" panose="020B0604030504040204" pitchFamily="34" charset="0"/>
                <a:cs typeface="Verdana" panose="020B0604030504040204" pitchFamily="34" charset="0"/>
              </a:rPr>
              <a:t>Montazh</a:t>
            </a:r>
            <a:r>
              <a:rPr lang="en-US" sz="820" dirty="0">
                <a:latin typeface="Verdana" panose="020B0604030504040204" pitchFamily="34" charset="0"/>
                <a:ea typeface="Verdana" panose="020B0604030504040204" pitchFamily="34" charset="0"/>
                <a:cs typeface="Verdana" panose="020B0604030504040204" pitchFamily="34" charset="0"/>
              </a:rPr>
              <a:t> </a:t>
            </a:r>
            <a:r>
              <a:rPr lang="en-US" sz="820" dirty="0" err="1">
                <a:latin typeface="Verdana" panose="020B0604030504040204" pitchFamily="34" charset="0"/>
                <a:ea typeface="Verdana" panose="020B0604030504040204" pitchFamily="34" charset="0"/>
                <a:cs typeface="Verdana" panose="020B0604030504040204" pitchFamily="34" charset="0"/>
              </a:rPr>
              <a:t>Servis</a:t>
            </a:r>
            <a:r>
              <a:rPr lang="en-US" sz="820" dirty="0">
                <a:latin typeface="Verdana" panose="020B0604030504040204" pitchFamily="34" charset="0"/>
                <a:ea typeface="Verdana" panose="020B0604030504040204" pitchFamily="34" charset="0"/>
                <a:cs typeface="Verdana" panose="020B0604030504040204" pitchFamily="34" charset="0"/>
              </a:rPr>
              <a:t>, </a:t>
            </a:r>
            <a:r>
              <a:rPr lang="en-US" sz="820" dirty="0" err="1">
                <a:latin typeface="Verdana" panose="020B0604030504040204" pitchFamily="34" charset="0"/>
                <a:ea typeface="Verdana" panose="020B0604030504040204" pitchFamily="34" charset="0"/>
                <a:cs typeface="Verdana" panose="020B0604030504040204" pitchFamily="34" charset="0"/>
              </a:rPr>
              <a:t>Satka</a:t>
            </a:r>
            <a:endParaRPr lang="ru-RU" sz="820" dirty="0">
              <a:latin typeface="Verdana" panose="020B0604030504040204" pitchFamily="34" charset="0"/>
              <a:ea typeface="Verdana" panose="020B0604030504040204" pitchFamily="34" charset="0"/>
              <a:cs typeface="Verdana" panose="020B0604030504040204" pitchFamily="34" charset="0"/>
            </a:endParaRPr>
          </a:p>
          <a:p>
            <a:pPr marL="144000">
              <a:spcAft>
                <a:spcPts val="200"/>
              </a:spcAft>
            </a:pPr>
            <a:r>
              <a:rPr lang="en-US" sz="900" b="1" dirty="0">
                <a:latin typeface="Verdana" panose="020B0604030504040204" pitchFamily="34" charset="0"/>
                <a:ea typeface="Verdana" panose="020B0604030504040204" pitchFamily="34" charset="0"/>
                <a:cs typeface="Verdana" panose="020B0604030504040204" pitchFamily="34" charset="0"/>
              </a:rPr>
              <a:t>Trade representations</a:t>
            </a:r>
            <a:endParaRPr lang="ru-RU" sz="900" b="1" dirty="0">
              <a:latin typeface="Verdana" panose="020B0604030504040204" pitchFamily="34" charset="0"/>
              <a:ea typeface="Verdana" panose="020B0604030504040204" pitchFamily="34" charset="0"/>
              <a:cs typeface="Verdana" panose="020B0604030504040204" pitchFamily="34" charset="0"/>
            </a:endParaRPr>
          </a:p>
          <a:p>
            <a:pPr marL="144000" indent="-144000">
              <a:lnSpc>
                <a:spcPts val="1100"/>
              </a:lnSpc>
              <a:spcAft>
                <a:spcPts val="400"/>
              </a:spcAft>
              <a:buClr>
                <a:srgbClr val="AFAFAF"/>
              </a:buClr>
              <a:buSzPct val="180000"/>
              <a:buFont typeface="Системный шрифт"/>
              <a:buChar char="●"/>
            </a:pPr>
            <a:r>
              <a:rPr lang="en-US" sz="820" dirty="0">
                <a:latin typeface="Verdana" panose="020B0604030504040204" pitchFamily="34" charset="0"/>
                <a:ea typeface="Verdana" panose="020B0604030504040204" pitchFamily="34" charset="0"/>
                <a:cs typeface="Verdana" panose="020B0604030504040204" pitchFamily="34" charset="0"/>
              </a:rPr>
              <a:t>Moscow, Saint Petersburg, Chelyabinsk, Magnitogorsk, Ekaterinburg, Novokuznetsk, Orsk, Nizhny </a:t>
            </a:r>
            <a:r>
              <a:rPr lang="en-US" sz="820" dirty="0" err="1">
                <a:latin typeface="Verdana" panose="020B0604030504040204" pitchFamily="34" charset="0"/>
                <a:ea typeface="Verdana" panose="020B0604030504040204" pitchFamily="34" charset="0"/>
                <a:cs typeface="Verdana" panose="020B0604030504040204" pitchFamily="34" charset="0"/>
              </a:rPr>
              <a:t>Tagil</a:t>
            </a:r>
            <a:r>
              <a:rPr lang="en-US" sz="820" dirty="0">
                <a:latin typeface="Verdana" panose="020B0604030504040204" pitchFamily="34" charset="0"/>
                <a:ea typeface="Verdana" panose="020B0604030504040204" pitchFamily="34" charset="0"/>
                <a:cs typeface="Verdana" panose="020B0604030504040204" pitchFamily="34" charset="0"/>
              </a:rPr>
              <a:t>, Nizhny Novgorod, Krasnoyarsk, Taganrog</a:t>
            </a:r>
            <a:endParaRPr lang="ru-RU" sz="820" dirty="0">
              <a:latin typeface="Verdana" panose="020B0604030504040204" pitchFamily="34" charset="0"/>
              <a:ea typeface="Verdana" panose="020B0604030504040204" pitchFamily="34" charset="0"/>
              <a:cs typeface="Verdana" panose="020B0604030504040204" pitchFamily="34" charset="0"/>
            </a:endParaRPr>
          </a:p>
          <a:p>
            <a:pPr marL="144000">
              <a:spcBef>
                <a:spcPts val="300"/>
              </a:spcBef>
              <a:spcAft>
                <a:spcPts val="300"/>
              </a:spcAft>
            </a:pPr>
            <a:r>
              <a:rPr lang="en-US" sz="1500" dirty="0">
                <a:solidFill>
                  <a:srgbClr val="FF4B00"/>
                </a:solidFill>
                <a:latin typeface="Verdana" panose="020B0604030504040204" pitchFamily="34" charset="0"/>
                <a:ea typeface="Verdana" panose="020B0604030504040204" pitchFamily="34" charset="0"/>
                <a:cs typeface="Verdana" panose="020B0604030504040204" pitchFamily="34" charset="0"/>
              </a:rPr>
              <a:t>Worldwide</a:t>
            </a:r>
            <a:endParaRPr lang="ru-RU" sz="150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marL="144000">
              <a:spcAft>
                <a:spcPts val="200"/>
              </a:spcAft>
            </a:pPr>
            <a:r>
              <a:rPr lang="en-US" sz="900" b="1" dirty="0">
                <a:latin typeface="Verdana" panose="020B0604030504040204" pitchFamily="34" charset="0"/>
                <a:ea typeface="Verdana" panose="020B0604030504040204" pitchFamily="34" charset="0"/>
                <a:cs typeface="Verdana" panose="020B0604030504040204" pitchFamily="34" charset="0"/>
              </a:rPr>
              <a:t>Extraction and production</a:t>
            </a:r>
            <a:endParaRPr lang="ru-RU" sz="900" b="1" baseline="30000" dirty="0">
              <a:latin typeface="Verdana" panose="020B0604030504040204" pitchFamily="34" charset="0"/>
              <a:ea typeface="Verdana" panose="020B0604030504040204" pitchFamily="34" charset="0"/>
              <a:cs typeface="Verdana" panose="020B0604030504040204" pitchFamily="34" charset="0"/>
            </a:endParaRPr>
          </a:p>
          <a:p>
            <a:pPr marL="144000" indent="-144000">
              <a:lnSpc>
                <a:spcPts val="1000"/>
              </a:lnSpc>
              <a:spcAft>
                <a:spcPts val="200"/>
              </a:spcAft>
              <a:buClr>
                <a:srgbClr val="CC00FF"/>
              </a:buClr>
              <a:buSzPct val="180000"/>
              <a:buFont typeface="Системный шрифт"/>
              <a:buChar char="●"/>
            </a:pPr>
            <a:r>
              <a:rPr lang="en-US" sz="820" dirty="0" err="1">
                <a:latin typeface="Verdana" panose="020B0604030504040204" pitchFamily="34" charset="0"/>
                <a:ea typeface="Verdana" panose="020B0604030504040204" pitchFamily="34" charset="0"/>
                <a:cs typeface="Verdana" panose="020B0604030504040204" pitchFamily="34" charset="0"/>
              </a:rPr>
              <a:t>Slovmag</a:t>
            </a:r>
            <a:r>
              <a:rPr lang="en-US" sz="820" dirty="0">
                <a:latin typeface="Verdana" panose="020B0604030504040204" pitchFamily="34" charset="0"/>
                <a:ea typeface="Verdana" panose="020B0604030504040204" pitchFamily="34" charset="0"/>
                <a:cs typeface="Verdana" panose="020B0604030504040204" pitchFamily="34" charset="0"/>
              </a:rPr>
              <a:t> </a:t>
            </a:r>
            <a:r>
              <a:rPr lang="en-US" sz="820" dirty="0" err="1">
                <a:latin typeface="Verdana" panose="020B0604030504040204" pitchFamily="34" charset="0"/>
                <a:ea typeface="Verdana" panose="020B0604030504040204" pitchFamily="34" charset="0"/>
                <a:cs typeface="Verdana" panose="020B0604030504040204" pitchFamily="34" charset="0"/>
              </a:rPr>
              <a:t>a.s.</a:t>
            </a:r>
            <a:r>
              <a:rPr lang="en-US" sz="820" dirty="0">
                <a:latin typeface="Verdana" panose="020B0604030504040204" pitchFamily="34" charset="0"/>
                <a:ea typeface="Verdana" panose="020B0604030504040204" pitchFamily="34" charset="0"/>
                <a:cs typeface="Verdana" panose="020B0604030504040204" pitchFamily="34" charset="0"/>
              </a:rPr>
              <a:t>, </a:t>
            </a:r>
            <a:r>
              <a:rPr lang="en-US" sz="820" dirty="0" err="1">
                <a:latin typeface="Verdana" panose="020B0604030504040204" pitchFamily="34" charset="0"/>
                <a:ea typeface="Verdana" panose="020B0604030504040204" pitchFamily="34" charset="0"/>
                <a:cs typeface="Verdana" panose="020B0604030504040204" pitchFamily="34" charset="0"/>
              </a:rPr>
              <a:t>Lubenik</a:t>
            </a:r>
            <a:r>
              <a:rPr lang="en-US" sz="820" dirty="0">
                <a:latin typeface="Verdana" panose="020B0604030504040204" pitchFamily="34" charset="0"/>
                <a:ea typeface="Verdana" panose="020B0604030504040204" pitchFamily="34" charset="0"/>
                <a:cs typeface="Verdana" panose="020B0604030504040204" pitchFamily="34" charset="0"/>
              </a:rPr>
              <a:t>, Slovakia</a:t>
            </a:r>
            <a:endParaRPr lang="ru-RU" sz="820" dirty="0">
              <a:latin typeface="Verdana" panose="020B0604030504040204" pitchFamily="34" charset="0"/>
              <a:ea typeface="Verdana" panose="020B0604030504040204" pitchFamily="34" charset="0"/>
              <a:cs typeface="Verdana" panose="020B0604030504040204" pitchFamily="34" charset="0"/>
            </a:endParaRPr>
          </a:p>
          <a:p>
            <a:pPr marL="144000" indent="-144000">
              <a:lnSpc>
                <a:spcPts val="1300"/>
              </a:lnSpc>
              <a:spcAft>
                <a:spcPts val="300"/>
              </a:spcAft>
              <a:buClr>
                <a:srgbClr val="5700FF"/>
              </a:buClr>
              <a:buSzPct val="180000"/>
              <a:buFont typeface="Системный шрифт"/>
              <a:buChar char="●"/>
            </a:pPr>
            <a:r>
              <a:rPr lang="en-US" sz="820" dirty="0">
                <a:latin typeface="Verdana" panose="020B0604030504040204" pitchFamily="34" charset="0"/>
                <a:ea typeface="Verdana" panose="020B0604030504040204" pitchFamily="34" charset="0"/>
                <a:cs typeface="Verdana" panose="020B0604030504040204" pitchFamily="34" charset="0"/>
              </a:rPr>
              <a:t>Liaoning </a:t>
            </a:r>
            <a:r>
              <a:rPr lang="en-US" sz="820" dirty="0" err="1">
                <a:latin typeface="Verdana" panose="020B0604030504040204" pitchFamily="34" charset="0"/>
                <a:ea typeface="Verdana" panose="020B0604030504040204" pitchFamily="34" charset="0"/>
                <a:cs typeface="Verdana" panose="020B0604030504040204" pitchFamily="34" charset="0"/>
              </a:rPr>
              <a:t>Dalmond</a:t>
            </a:r>
            <a:r>
              <a:rPr lang="en-US" sz="820" dirty="0">
                <a:latin typeface="Verdana" panose="020B0604030504040204" pitchFamily="34" charset="0"/>
                <a:ea typeface="Verdana" panose="020B0604030504040204" pitchFamily="34" charset="0"/>
                <a:cs typeface="Verdana" panose="020B0604030504040204" pitchFamily="34" charset="0"/>
              </a:rPr>
              <a:t> Refractories, </a:t>
            </a:r>
            <a:r>
              <a:rPr lang="en-US" sz="820" dirty="0" err="1">
                <a:latin typeface="Verdana" panose="020B0604030504040204" pitchFamily="34" charset="0"/>
                <a:ea typeface="Verdana" panose="020B0604030504040204" pitchFamily="34" charset="0"/>
                <a:cs typeface="Verdana" panose="020B0604030504040204" pitchFamily="34" charset="0"/>
              </a:rPr>
              <a:t>Yingkou</a:t>
            </a:r>
            <a:r>
              <a:rPr lang="en-US" sz="820" dirty="0">
                <a:latin typeface="Verdana" panose="020B0604030504040204" pitchFamily="34" charset="0"/>
                <a:ea typeface="Verdana" panose="020B0604030504040204" pitchFamily="34" charset="0"/>
                <a:cs typeface="Verdana" panose="020B0604030504040204" pitchFamily="34" charset="0"/>
              </a:rPr>
              <a:t>, </a:t>
            </a:r>
            <a:r>
              <a:rPr lang="en-US" sz="820" dirty="0" err="1">
                <a:latin typeface="Verdana" panose="020B0604030504040204" pitchFamily="34" charset="0"/>
                <a:ea typeface="Verdana" panose="020B0604030504040204" pitchFamily="34" charset="0"/>
                <a:cs typeface="Verdana" panose="020B0604030504040204" pitchFamily="34" charset="0"/>
              </a:rPr>
              <a:t>Laobian</a:t>
            </a:r>
            <a:r>
              <a:rPr lang="en-US" sz="820" dirty="0">
                <a:latin typeface="Verdana" panose="020B0604030504040204" pitchFamily="34" charset="0"/>
                <a:ea typeface="Verdana" panose="020B0604030504040204" pitchFamily="34" charset="0"/>
                <a:cs typeface="Verdana" panose="020B0604030504040204" pitchFamily="34" charset="0"/>
              </a:rPr>
              <a:t> District, China</a:t>
            </a:r>
            <a:endParaRPr lang="ru-RU" sz="820" dirty="0">
              <a:latin typeface="Verdana" panose="020B0604030504040204" pitchFamily="34" charset="0"/>
              <a:ea typeface="Verdana" panose="020B0604030504040204" pitchFamily="34" charset="0"/>
              <a:cs typeface="Verdana" panose="020B0604030504040204" pitchFamily="34" charset="0"/>
            </a:endParaRPr>
          </a:p>
          <a:p>
            <a:pPr marL="144000">
              <a:spcAft>
                <a:spcPts val="200"/>
              </a:spcAft>
            </a:pPr>
            <a:r>
              <a:rPr lang="en-US" sz="900" b="1" dirty="0">
                <a:latin typeface="Verdana" panose="020B0604030504040204" pitchFamily="34" charset="0"/>
                <a:ea typeface="Verdana" panose="020B0604030504040204" pitchFamily="34" charset="0"/>
                <a:cs typeface="Verdana" panose="020B0604030504040204" pitchFamily="34" charset="0"/>
              </a:rPr>
              <a:t>Service</a:t>
            </a:r>
            <a:endParaRPr lang="ru-RU" sz="900" b="1" dirty="0">
              <a:latin typeface="Verdana" panose="020B0604030504040204" pitchFamily="34" charset="0"/>
              <a:ea typeface="Verdana" panose="020B0604030504040204" pitchFamily="34" charset="0"/>
              <a:cs typeface="Verdana" panose="020B0604030504040204" pitchFamily="34" charset="0"/>
            </a:endParaRPr>
          </a:p>
          <a:p>
            <a:pPr marL="144000" indent="-144000">
              <a:spcAft>
                <a:spcPts val="400"/>
              </a:spcAft>
              <a:buClr>
                <a:srgbClr val="00B5FF"/>
              </a:buClr>
              <a:buSzPct val="180000"/>
              <a:buFont typeface="Системный шрифт"/>
              <a:buChar char="●"/>
            </a:pPr>
            <a:r>
              <a:rPr lang="en-US" sz="820" dirty="0" err="1">
                <a:latin typeface="Verdana" panose="020B0604030504040204" pitchFamily="34" charset="0"/>
                <a:ea typeface="Verdana" panose="020B0604030504040204" pitchFamily="34" charset="0"/>
                <a:cs typeface="Verdana" panose="020B0604030504040204" pitchFamily="34" charset="0"/>
              </a:rPr>
              <a:t>Magref</a:t>
            </a:r>
            <a:r>
              <a:rPr lang="en-US" sz="820" dirty="0">
                <a:latin typeface="Verdana" panose="020B0604030504040204" pitchFamily="34" charset="0"/>
                <a:ea typeface="Verdana" panose="020B0604030504040204" pitchFamily="34" charset="0"/>
                <a:cs typeface="Verdana" panose="020B0604030504040204" pitchFamily="34" charset="0"/>
              </a:rPr>
              <a:t>, Ukraine</a:t>
            </a:r>
            <a:endParaRPr lang="ru-RU" sz="820" dirty="0" err="1">
              <a:latin typeface="Verdana" panose="020B0604030504040204" pitchFamily="34" charset="0"/>
              <a:ea typeface="Verdana" panose="020B0604030504040204" pitchFamily="34" charset="0"/>
              <a:cs typeface="Verdana" panose="020B0604030504040204" pitchFamily="34" charset="0"/>
            </a:endParaRPr>
          </a:p>
          <a:p>
            <a:pPr marL="144000" indent="-144000">
              <a:spcAft>
                <a:spcPts val="400"/>
              </a:spcAft>
              <a:buSzPct val="180000"/>
              <a:buFont typeface="Системный шрифт"/>
              <a:buChar char="●"/>
            </a:pPr>
            <a:r>
              <a:rPr lang="en-US" sz="820" dirty="0" err="1">
                <a:latin typeface="Verdana" panose="020B0604030504040204" pitchFamily="34" charset="0"/>
                <a:ea typeface="Verdana" panose="020B0604030504040204" pitchFamily="34" charset="0"/>
                <a:cs typeface="Verdana" panose="020B0604030504040204" pitchFamily="34" charset="0"/>
              </a:rPr>
              <a:t>Aziya-Ogneupor</a:t>
            </a:r>
            <a:r>
              <a:rPr lang="en-US" sz="820" dirty="0">
                <a:latin typeface="Verdana" panose="020B0604030504040204" pitchFamily="34" charset="0"/>
                <a:ea typeface="Verdana" panose="020B0604030504040204" pitchFamily="34" charset="0"/>
                <a:cs typeface="Verdana" panose="020B0604030504040204" pitchFamily="34" charset="0"/>
              </a:rPr>
              <a:t>, Kazakhstan</a:t>
            </a:r>
            <a:endParaRPr lang="ru-RU" sz="820" dirty="0" err="1">
              <a:latin typeface="Verdana" panose="020B0604030504040204" pitchFamily="34" charset="0"/>
              <a:ea typeface="Verdana" panose="020B0604030504040204" pitchFamily="34" charset="0"/>
              <a:cs typeface="Verdana" panose="020B0604030504040204" pitchFamily="34" charset="0"/>
            </a:endParaRPr>
          </a:p>
          <a:p>
            <a:pPr marL="144000">
              <a:lnSpc>
                <a:spcPts val="1300"/>
              </a:lnSpc>
              <a:spcAft>
                <a:spcPts val="200"/>
              </a:spcAft>
            </a:pPr>
            <a:r>
              <a:rPr lang="en-US" sz="900" b="1" dirty="0">
                <a:latin typeface="Verdana" panose="020B0604030504040204" pitchFamily="34" charset="0"/>
                <a:ea typeface="Verdana" panose="020B0604030504040204" pitchFamily="34" charset="0"/>
                <a:cs typeface="Verdana" panose="020B0604030504040204" pitchFamily="34" charset="0"/>
              </a:rPr>
              <a:t>Distribution</a:t>
            </a:r>
            <a:r>
              <a:rPr lang="ru-RU" sz="900" b="1" baseline="30000" dirty="0">
                <a:latin typeface="Verdana" panose="020B0604030504040204" pitchFamily="34" charset="0"/>
                <a:ea typeface="Verdana" panose="020B0604030504040204" pitchFamily="34" charset="0"/>
                <a:cs typeface="Verdana" panose="020B0604030504040204" pitchFamily="34" charset="0"/>
              </a:rPr>
              <a:t>*</a:t>
            </a:r>
            <a:endParaRPr lang="ru-RU" sz="900" b="1" dirty="0">
              <a:latin typeface="Verdana" panose="020B0604030504040204" pitchFamily="34" charset="0"/>
              <a:ea typeface="Verdana" panose="020B0604030504040204" pitchFamily="34" charset="0"/>
              <a:cs typeface="Verdana" panose="020B0604030504040204" pitchFamily="34" charset="0"/>
            </a:endParaRPr>
          </a:p>
          <a:p>
            <a:pPr marL="144000">
              <a:lnSpc>
                <a:spcPts val="1050"/>
              </a:lnSpc>
              <a:buClr>
                <a:srgbClr val="00B5FF"/>
              </a:buClr>
              <a:buSzPct val="100000"/>
            </a:pPr>
            <a:r>
              <a:rPr lang="en-US" sz="820" dirty="0" err="1">
                <a:latin typeface="Verdana" panose="020B0604030504040204" pitchFamily="34" charset="0"/>
                <a:ea typeface="Verdana" panose="020B0604030504040204" pitchFamily="34" charset="0"/>
                <a:cs typeface="Verdana" panose="020B0604030504040204" pitchFamily="34" charset="0"/>
              </a:rPr>
              <a:t>Magnezit</a:t>
            </a:r>
            <a:r>
              <a:rPr lang="en-US" sz="820" dirty="0">
                <a:latin typeface="Verdana" panose="020B0604030504040204" pitchFamily="34" charset="0"/>
                <a:ea typeface="Verdana" panose="020B0604030504040204" pitchFamily="34" charset="0"/>
                <a:cs typeface="Verdana" panose="020B0604030504040204" pitchFamily="34" charset="0"/>
              </a:rPr>
              <a:t> Group Europe, worldwide</a:t>
            </a:r>
          </a:p>
          <a:p>
            <a:pPr marL="144000">
              <a:lnSpc>
                <a:spcPts val="1050"/>
              </a:lnSpc>
              <a:buClr>
                <a:srgbClr val="00B5FF"/>
              </a:buClr>
              <a:buSzPct val="100000"/>
            </a:pPr>
            <a:r>
              <a:rPr lang="en-US" sz="820" dirty="0" err="1">
                <a:latin typeface="Verdana" panose="020B0604030504040204" pitchFamily="34" charset="0"/>
                <a:ea typeface="Verdana" panose="020B0604030504040204" pitchFamily="34" charset="0"/>
                <a:cs typeface="Verdana" panose="020B0604030504040204" pitchFamily="34" charset="0"/>
              </a:rPr>
              <a:t>Dalmond</a:t>
            </a:r>
            <a:r>
              <a:rPr lang="en-US" sz="820" dirty="0">
                <a:latin typeface="Verdana" panose="020B0604030504040204" pitchFamily="34" charset="0"/>
                <a:ea typeface="Verdana" panose="020B0604030504040204" pitchFamily="34" charset="0"/>
                <a:cs typeface="Verdana" panose="020B0604030504040204" pitchFamily="34" charset="0"/>
              </a:rPr>
              <a:t> Trade House, worldwide</a:t>
            </a:r>
          </a:p>
          <a:p>
            <a:pPr marL="144000">
              <a:lnSpc>
                <a:spcPts val="1050"/>
              </a:lnSpc>
              <a:buClr>
                <a:srgbClr val="00B5FF"/>
              </a:buClr>
              <a:buSzPct val="100000"/>
            </a:pPr>
            <a:r>
              <a:rPr lang="en-US" sz="820" dirty="0">
                <a:latin typeface="Verdana" panose="020B0604030504040204" pitchFamily="34" charset="0"/>
                <a:ea typeface="Verdana" panose="020B0604030504040204" pitchFamily="34" charset="0"/>
                <a:cs typeface="Verdana" panose="020B0604030504040204" pitchFamily="34" charset="0"/>
              </a:rPr>
              <a:t>TIMAB Magnesium, EU</a:t>
            </a:r>
          </a:p>
          <a:p>
            <a:pPr marL="144000">
              <a:lnSpc>
                <a:spcPts val="1050"/>
              </a:lnSpc>
              <a:buClr>
                <a:srgbClr val="00B5FF"/>
              </a:buClr>
              <a:buSzPct val="100000"/>
            </a:pPr>
            <a:r>
              <a:rPr lang="en-US" sz="820" dirty="0" err="1">
                <a:latin typeface="Verdana" panose="020B0604030504040204" pitchFamily="34" charset="0"/>
                <a:ea typeface="Verdana" panose="020B0604030504040204" pitchFamily="34" charset="0"/>
                <a:cs typeface="Verdana" panose="020B0604030504040204" pitchFamily="34" charset="0"/>
              </a:rPr>
              <a:t>Traxys</a:t>
            </a:r>
            <a:r>
              <a:rPr lang="en-US" sz="820" dirty="0">
                <a:latin typeface="Verdana" panose="020B0604030504040204" pitchFamily="34" charset="0"/>
                <a:ea typeface="Verdana" panose="020B0604030504040204" pitchFamily="34" charset="0"/>
                <a:cs typeface="Verdana" panose="020B0604030504040204" pitchFamily="34" charset="0"/>
              </a:rPr>
              <a:t>, USA</a:t>
            </a:r>
          </a:p>
          <a:p>
            <a:pPr marL="144000">
              <a:lnSpc>
                <a:spcPts val="1050"/>
              </a:lnSpc>
              <a:buClr>
                <a:srgbClr val="00B5FF"/>
              </a:buClr>
              <a:buSzPct val="100000"/>
            </a:pPr>
            <a:r>
              <a:rPr lang="en-US" sz="820" dirty="0">
                <a:latin typeface="Verdana" panose="020B0604030504040204" pitchFamily="34" charset="0"/>
                <a:ea typeface="Verdana" panose="020B0604030504040204" pitchFamily="34" charset="0"/>
                <a:cs typeface="Verdana" panose="020B0604030504040204" pitchFamily="34" charset="0"/>
              </a:rPr>
              <a:t>Mitsui, Japan</a:t>
            </a:r>
          </a:p>
          <a:p>
            <a:pPr marL="144000">
              <a:lnSpc>
                <a:spcPts val="1050"/>
              </a:lnSpc>
              <a:buClr>
                <a:srgbClr val="00B5FF"/>
              </a:buClr>
              <a:buSzPct val="100000"/>
            </a:pPr>
            <a:r>
              <a:rPr lang="en-US" sz="820" dirty="0" err="1">
                <a:latin typeface="Verdana" panose="020B0604030504040204" pitchFamily="34" charset="0"/>
                <a:ea typeface="Verdana" panose="020B0604030504040204" pitchFamily="34" charset="0"/>
                <a:cs typeface="Verdana" panose="020B0604030504040204" pitchFamily="34" charset="0"/>
              </a:rPr>
              <a:t>Magref</a:t>
            </a:r>
            <a:r>
              <a:rPr lang="en-US" sz="820" dirty="0">
                <a:latin typeface="Verdana" panose="020B0604030504040204" pitchFamily="34" charset="0"/>
                <a:ea typeface="Verdana" panose="020B0604030504040204" pitchFamily="34" charset="0"/>
                <a:cs typeface="Verdana" panose="020B0604030504040204" pitchFamily="34" charset="0"/>
              </a:rPr>
              <a:t>, Ukraine</a:t>
            </a:r>
          </a:p>
        </p:txBody>
      </p:sp>
      <p:sp>
        <p:nvSpPr>
          <p:cNvPr id="5" name="TextBox 4">
            <a:extLst>
              <a:ext uri="{FF2B5EF4-FFF2-40B4-BE49-F238E27FC236}">
                <a16:creationId xmlns:a16="http://schemas.microsoft.com/office/drawing/2014/main" xmlns="" id="{044C53BC-04E0-3245-895F-BA57E41720ED}"/>
              </a:ext>
            </a:extLst>
          </p:cNvPr>
          <p:cNvSpPr txBox="1"/>
          <p:nvPr/>
        </p:nvSpPr>
        <p:spPr>
          <a:xfrm>
            <a:off x="4742148" y="4648604"/>
            <a:ext cx="2975034" cy="76944"/>
          </a:xfrm>
          <a:prstGeom prst="rect">
            <a:avLst/>
          </a:prstGeom>
          <a:noFill/>
        </p:spPr>
        <p:txBody>
          <a:bodyPr wrap="square" lIns="0" tIns="0" rIns="0" bIns="0" rtlCol="0">
            <a:spAutoFit/>
          </a:bodyPr>
          <a:lstStyle/>
          <a:p>
            <a:r>
              <a:rPr lang="ru-RU" sz="500" dirty="0">
                <a:latin typeface="Verdana" panose="020B0604030504040204" pitchFamily="34" charset="0"/>
                <a:ea typeface="Verdana" panose="020B0604030504040204" pitchFamily="34" charset="0"/>
                <a:cs typeface="Verdana" panose="020B0604030504040204" pitchFamily="34" charset="0"/>
              </a:rPr>
              <a:t>*</a:t>
            </a:r>
            <a:r>
              <a:rPr lang="en-US" sz="500" dirty="0">
                <a:latin typeface="Verdana" panose="020B0604030504040204" pitchFamily="34" charset="0"/>
                <a:ea typeface="Verdana" panose="020B0604030504040204" pitchFamily="34" charset="0"/>
                <a:cs typeface="Verdana" panose="020B0604030504040204" pitchFamily="34" charset="0"/>
              </a:rPr>
              <a:t>Partners and distribution regions.</a:t>
            </a:r>
            <a:endParaRPr lang="ru-RU" sz="5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hlinkClick r:id="rId2" action="ppaction://hlinksldjump"/>
            <a:extLst>
              <a:ext uri="{FF2B5EF4-FFF2-40B4-BE49-F238E27FC236}">
                <a16:creationId xmlns:a16="http://schemas.microsoft.com/office/drawing/2014/main" xmlns="" id="{4CD0FBAA-28DB-FD40-9E44-A2817846CE52}"/>
              </a:ext>
            </a:extLst>
          </p:cNvPr>
          <p:cNvSpPr txBox="1"/>
          <p:nvPr/>
        </p:nvSpPr>
        <p:spPr>
          <a:xfrm>
            <a:off x="227036" y="174514"/>
            <a:ext cx="1805727"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1.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who we are</a:t>
            </a:r>
            <a:endPar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Овал 6">
            <a:extLst>
              <a:ext uri="{FF2B5EF4-FFF2-40B4-BE49-F238E27FC236}">
                <a16:creationId xmlns:a16="http://schemas.microsoft.com/office/drawing/2014/main" xmlns="" id="{8EC4E1EA-DA86-9446-A9C7-24EB6366738D}"/>
              </a:ext>
            </a:extLst>
          </p:cNvPr>
          <p:cNvSpPr/>
          <p:nvPr/>
        </p:nvSpPr>
        <p:spPr>
          <a:xfrm>
            <a:off x="1047029" y="3840561"/>
            <a:ext cx="95898" cy="95898"/>
          </a:xfrm>
          <a:prstGeom prst="ellipse">
            <a:avLst/>
          </a:prstGeom>
          <a:solidFill>
            <a:srgbClr val="00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a:extLst>
              <a:ext uri="{FF2B5EF4-FFF2-40B4-BE49-F238E27FC236}">
                <a16:creationId xmlns:a16="http://schemas.microsoft.com/office/drawing/2014/main" xmlns="" id="{2EAD5E30-CA73-CB41-933C-16CF1EF9F143}"/>
              </a:ext>
            </a:extLst>
          </p:cNvPr>
          <p:cNvSpPr/>
          <p:nvPr/>
        </p:nvSpPr>
        <p:spPr>
          <a:xfrm>
            <a:off x="951131" y="3192050"/>
            <a:ext cx="95898" cy="95898"/>
          </a:xfrm>
          <a:prstGeom prst="ellipse">
            <a:avLst/>
          </a:prstGeom>
          <a:solidFill>
            <a:srgbClr val="9E9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Овал 8">
            <a:extLst>
              <a:ext uri="{FF2B5EF4-FFF2-40B4-BE49-F238E27FC236}">
                <a16:creationId xmlns:a16="http://schemas.microsoft.com/office/drawing/2014/main" xmlns="" id="{EECD03C5-7BE0-7E4A-9C8F-0005673E47F9}"/>
              </a:ext>
            </a:extLst>
          </p:cNvPr>
          <p:cNvSpPr/>
          <p:nvPr/>
        </p:nvSpPr>
        <p:spPr>
          <a:xfrm>
            <a:off x="1178110" y="3444969"/>
            <a:ext cx="95898" cy="95898"/>
          </a:xfrm>
          <a:prstGeom prst="ellipse">
            <a:avLst/>
          </a:prstGeom>
          <a:solidFill>
            <a:srgbClr val="9E9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a:extLst>
              <a:ext uri="{FF2B5EF4-FFF2-40B4-BE49-F238E27FC236}">
                <a16:creationId xmlns:a16="http://schemas.microsoft.com/office/drawing/2014/main" xmlns="" id="{484C3C1A-47E4-2C4E-B5F3-E62C2DE6FDD1}"/>
              </a:ext>
            </a:extLst>
          </p:cNvPr>
          <p:cNvSpPr/>
          <p:nvPr/>
        </p:nvSpPr>
        <p:spPr>
          <a:xfrm>
            <a:off x="1379148" y="3412544"/>
            <a:ext cx="95898" cy="95898"/>
          </a:xfrm>
          <a:prstGeom prst="ellipse">
            <a:avLst/>
          </a:prstGeom>
          <a:solidFill>
            <a:srgbClr val="9E9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a:extLst>
              <a:ext uri="{FF2B5EF4-FFF2-40B4-BE49-F238E27FC236}">
                <a16:creationId xmlns:a16="http://schemas.microsoft.com/office/drawing/2014/main" xmlns="" id="{AF72A1F9-BB26-134B-9FC1-5B99349A5A78}"/>
              </a:ext>
            </a:extLst>
          </p:cNvPr>
          <p:cNvSpPr/>
          <p:nvPr/>
        </p:nvSpPr>
        <p:spPr>
          <a:xfrm>
            <a:off x="1865530" y="3295812"/>
            <a:ext cx="95898" cy="95898"/>
          </a:xfrm>
          <a:prstGeom prst="ellipse">
            <a:avLst/>
          </a:prstGeom>
          <a:solidFill>
            <a:srgbClr val="9E9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a:extLst>
              <a:ext uri="{FF2B5EF4-FFF2-40B4-BE49-F238E27FC236}">
                <a16:creationId xmlns:a16="http://schemas.microsoft.com/office/drawing/2014/main" xmlns="" id="{ADCEBFD7-B3FE-F146-81C1-37074B0C73A2}"/>
              </a:ext>
            </a:extLst>
          </p:cNvPr>
          <p:cNvSpPr/>
          <p:nvPr/>
        </p:nvSpPr>
        <p:spPr>
          <a:xfrm>
            <a:off x="1904440" y="3386603"/>
            <a:ext cx="95898" cy="95898"/>
          </a:xfrm>
          <a:prstGeom prst="ellipse">
            <a:avLst/>
          </a:prstGeom>
          <a:solidFill>
            <a:srgbClr val="9E9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a:extLst>
              <a:ext uri="{FF2B5EF4-FFF2-40B4-BE49-F238E27FC236}">
                <a16:creationId xmlns:a16="http://schemas.microsoft.com/office/drawing/2014/main" xmlns="" id="{05E69515-7AFF-864B-BBEA-1DE9292F6CC1}"/>
              </a:ext>
            </a:extLst>
          </p:cNvPr>
          <p:cNvSpPr/>
          <p:nvPr/>
        </p:nvSpPr>
        <p:spPr>
          <a:xfrm>
            <a:off x="1936866" y="3483880"/>
            <a:ext cx="95898" cy="95898"/>
          </a:xfrm>
          <a:prstGeom prst="ellipse">
            <a:avLst/>
          </a:prstGeom>
          <a:solidFill>
            <a:srgbClr val="9E9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extLst>
              <a:ext uri="{FF2B5EF4-FFF2-40B4-BE49-F238E27FC236}">
                <a16:creationId xmlns:a16="http://schemas.microsoft.com/office/drawing/2014/main" xmlns="" id="{42B9B790-1EB8-D54B-AD0E-7815E163DE4A}"/>
              </a:ext>
            </a:extLst>
          </p:cNvPr>
          <p:cNvSpPr/>
          <p:nvPr/>
        </p:nvSpPr>
        <p:spPr>
          <a:xfrm>
            <a:off x="1852559" y="3574671"/>
            <a:ext cx="95898" cy="95898"/>
          </a:xfrm>
          <a:prstGeom prst="ellipse">
            <a:avLst/>
          </a:prstGeom>
          <a:solidFill>
            <a:srgbClr val="9E9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a:extLst>
              <a:ext uri="{FF2B5EF4-FFF2-40B4-BE49-F238E27FC236}">
                <a16:creationId xmlns:a16="http://schemas.microsoft.com/office/drawing/2014/main" xmlns="" id="{87527DFE-D07C-1A43-A0A2-BEE6A1078EB9}"/>
              </a:ext>
            </a:extLst>
          </p:cNvPr>
          <p:cNvSpPr/>
          <p:nvPr/>
        </p:nvSpPr>
        <p:spPr>
          <a:xfrm>
            <a:off x="1833104" y="3684918"/>
            <a:ext cx="95898" cy="95898"/>
          </a:xfrm>
          <a:prstGeom prst="ellipse">
            <a:avLst/>
          </a:prstGeom>
          <a:solidFill>
            <a:srgbClr val="9E9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a:extLst>
              <a:ext uri="{FF2B5EF4-FFF2-40B4-BE49-F238E27FC236}">
                <a16:creationId xmlns:a16="http://schemas.microsoft.com/office/drawing/2014/main" xmlns="" id="{6A39CC04-079B-F349-80C4-A1AE1E89C599}"/>
              </a:ext>
            </a:extLst>
          </p:cNvPr>
          <p:cNvSpPr/>
          <p:nvPr/>
        </p:nvSpPr>
        <p:spPr>
          <a:xfrm>
            <a:off x="2728049" y="3561701"/>
            <a:ext cx="95898" cy="95898"/>
          </a:xfrm>
          <a:prstGeom prst="ellipse">
            <a:avLst/>
          </a:prstGeom>
          <a:solidFill>
            <a:srgbClr val="9E9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a:extLst>
              <a:ext uri="{FF2B5EF4-FFF2-40B4-BE49-F238E27FC236}">
                <a16:creationId xmlns:a16="http://schemas.microsoft.com/office/drawing/2014/main" xmlns="" id="{114C9442-ABFE-6644-9C91-D87D91AE8423}"/>
              </a:ext>
            </a:extLst>
          </p:cNvPr>
          <p:cNvSpPr/>
          <p:nvPr/>
        </p:nvSpPr>
        <p:spPr>
          <a:xfrm>
            <a:off x="2909632" y="3431999"/>
            <a:ext cx="95898" cy="95898"/>
          </a:xfrm>
          <a:prstGeom prst="ellipse">
            <a:avLst/>
          </a:prstGeom>
          <a:solidFill>
            <a:srgbClr val="9E9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a:extLst>
              <a:ext uri="{FF2B5EF4-FFF2-40B4-BE49-F238E27FC236}">
                <a16:creationId xmlns:a16="http://schemas.microsoft.com/office/drawing/2014/main" xmlns="" id="{07AD7C16-15C5-7E4E-9C63-343BAB96885C}"/>
              </a:ext>
            </a:extLst>
          </p:cNvPr>
          <p:cNvSpPr/>
          <p:nvPr/>
        </p:nvSpPr>
        <p:spPr>
          <a:xfrm>
            <a:off x="2410279" y="3627930"/>
            <a:ext cx="95898" cy="9589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a:extLst>
              <a:ext uri="{FF2B5EF4-FFF2-40B4-BE49-F238E27FC236}">
                <a16:creationId xmlns:a16="http://schemas.microsoft.com/office/drawing/2014/main" xmlns="" id="{EBBD2EB1-0A01-D645-AC46-6304857FE5C3}"/>
              </a:ext>
            </a:extLst>
          </p:cNvPr>
          <p:cNvSpPr/>
          <p:nvPr/>
        </p:nvSpPr>
        <p:spPr>
          <a:xfrm>
            <a:off x="1047029" y="3840561"/>
            <a:ext cx="95898" cy="95898"/>
          </a:xfrm>
          <a:prstGeom prst="ellipse">
            <a:avLst/>
          </a:prstGeom>
          <a:solidFill>
            <a:srgbClr val="02B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a:extLst>
              <a:ext uri="{FF2B5EF4-FFF2-40B4-BE49-F238E27FC236}">
                <a16:creationId xmlns:a16="http://schemas.microsoft.com/office/drawing/2014/main" xmlns="" id="{99323E27-7785-0B41-B6B2-7BA40737EB21}"/>
              </a:ext>
            </a:extLst>
          </p:cNvPr>
          <p:cNvSpPr/>
          <p:nvPr/>
        </p:nvSpPr>
        <p:spPr>
          <a:xfrm>
            <a:off x="632426" y="3805312"/>
            <a:ext cx="95898" cy="95898"/>
          </a:xfrm>
          <a:prstGeom prst="ellipse">
            <a:avLst/>
          </a:prstGeom>
          <a:solidFill>
            <a:srgbClr val="CB00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xmlns="" id="{CED1B8C5-85F0-194F-B526-463662A30B0C}"/>
              </a:ext>
            </a:extLst>
          </p:cNvPr>
          <p:cNvSpPr/>
          <p:nvPr/>
        </p:nvSpPr>
        <p:spPr>
          <a:xfrm>
            <a:off x="3842725" y="4161642"/>
            <a:ext cx="95898" cy="95898"/>
          </a:xfrm>
          <a:prstGeom prst="ellipse">
            <a:avLst/>
          </a:prstGeom>
          <a:solidFill>
            <a:srgbClr val="57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a:extLst>
              <a:ext uri="{FF2B5EF4-FFF2-40B4-BE49-F238E27FC236}">
                <a16:creationId xmlns:a16="http://schemas.microsoft.com/office/drawing/2014/main" xmlns="" id="{3A4BCF41-1616-C34A-899A-D75F4C96C558}"/>
              </a:ext>
            </a:extLst>
          </p:cNvPr>
          <p:cNvSpPr/>
          <p:nvPr/>
        </p:nvSpPr>
        <p:spPr>
          <a:xfrm>
            <a:off x="2966714" y="3287948"/>
            <a:ext cx="95898" cy="95898"/>
          </a:xfrm>
          <a:prstGeom prst="ellips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xmlns="" id="{D73AA076-DAFF-8B43-A720-6012B67C92E9}"/>
              </a:ext>
            </a:extLst>
          </p:cNvPr>
          <p:cNvSpPr/>
          <p:nvPr/>
        </p:nvSpPr>
        <p:spPr>
          <a:xfrm>
            <a:off x="2357114" y="2983148"/>
            <a:ext cx="95898" cy="95898"/>
          </a:xfrm>
          <a:prstGeom prst="ellips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4" name="Группа 23">
            <a:extLst>
              <a:ext uri="{FF2B5EF4-FFF2-40B4-BE49-F238E27FC236}">
                <a16:creationId xmlns:a16="http://schemas.microsoft.com/office/drawing/2014/main" xmlns="" id="{F347137F-29D9-2340-897A-E906F1D03E1D}"/>
              </a:ext>
            </a:extLst>
          </p:cNvPr>
          <p:cNvGrpSpPr/>
          <p:nvPr/>
        </p:nvGrpSpPr>
        <p:grpSpPr>
          <a:xfrm>
            <a:off x="1837830" y="3477394"/>
            <a:ext cx="96315" cy="95898"/>
            <a:chOff x="1740465" y="586238"/>
            <a:chExt cx="2632720" cy="2621312"/>
          </a:xfrm>
        </p:grpSpPr>
        <p:sp>
          <p:nvSpPr>
            <p:cNvPr id="25" name="Хорда 24">
              <a:extLst>
                <a:ext uri="{FF2B5EF4-FFF2-40B4-BE49-F238E27FC236}">
                  <a16:creationId xmlns:a16="http://schemas.microsoft.com/office/drawing/2014/main" xmlns="" id="{ED60E289-53B6-D64F-ABB0-B8FCDA82651D}"/>
                </a:ext>
              </a:extLst>
            </p:cNvPr>
            <p:cNvSpPr/>
            <p:nvPr/>
          </p:nvSpPr>
          <p:spPr>
            <a:xfrm>
              <a:off x="1752039" y="586404"/>
              <a:ext cx="2621146" cy="2621146"/>
            </a:xfrm>
            <a:prstGeom prst="chord">
              <a:avLst>
                <a:gd name="adj1" fmla="val 5399969"/>
                <a:gd name="adj2" fmla="val 16183195"/>
              </a:avLst>
            </a:prstGeom>
            <a:solidFill>
              <a:srgbClr val="FF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Хорда 25">
              <a:extLst>
                <a:ext uri="{FF2B5EF4-FFF2-40B4-BE49-F238E27FC236}">
                  <a16:creationId xmlns:a16="http://schemas.microsoft.com/office/drawing/2014/main" xmlns="" id="{895EC175-8C2A-9444-B512-CF258687B624}"/>
                </a:ext>
              </a:extLst>
            </p:cNvPr>
            <p:cNvSpPr/>
            <p:nvPr/>
          </p:nvSpPr>
          <p:spPr>
            <a:xfrm rot="10800000">
              <a:off x="1740465" y="586238"/>
              <a:ext cx="2621146" cy="2621146"/>
            </a:xfrm>
            <a:prstGeom prst="chord">
              <a:avLst>
                <a:gd name="adj1" fmla="val 5399969"/>
                <a:gd name="adj2" fmla="val 16183195"/>
              </a:avLst>
            </a:prstGeom>
            <a:solidFill>
              <a:srgbClr val="FF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555321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ction="ppaction://hlinksldjump"/>
            <a:extLst>
              <a:ext uri="{FF2B5EF4-FFF2-40B4-BE49-F238E27FC236}">
                <a16:creationId xmlns:a16="http://schemas.microsoft.com/office/drawing/2014/main" xmlns="" id="{BB07DB03-273B-264C-8735-CC1F6A6300A5}"/>
              </a:ext>
            </a:extLst>
          </p:cNvPr>
          <p:cNvSpPr txBox="1"/>
          <p:nvPr/>
        </p:nvSpPr>
        <p:spPr>
          <a:xfrm>
            <a:off x="4640014" y="2097893"/>
            <a:ext cx="2773363" cy="230832"/>
          </a:xfrm>
          <a:prstGeom prst="rect">
            <a:avLst/>
          </a:prstGeom>
          <a:noFill/>
        </p:spPr>
        <p:txBody>
          <a:bodyPr wrap="square" lIns="0" tIns="0" rIns="0" bIns="0" rtlCol="0">
            <a:spAutoFit/>
          </a:bodyPr>
          <a:lstStyle/>
          <a:p>
            <a:r>
              <a:rPr lang="en-US" sz="1450" dirty="0">
                <a:latin typeface="Verdana" panose="020B0604030504040204" pitchFamily="34" charset="0"/>
                <a:ea typeface="Verdana" panose="020B0604030504040204" pitchFamily="34" charset="0"/>
                <a:cs typeface="Verdana" panose="020B0604030504040204" pitchFamily="34" charset="0"/>
              </a:rPr>
              <a:t>modernization and innovation</a:t>
            </a:r>
            <a:endParaRPr lang="ru-RU" sz="145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hlinkClick r:id="rId3" action="ppaction://hlinksldjump"/>
            <a:extLst>
              <a:ext uri="{FF2B5EF4-FFF2-40B4-BE49-F238E27FC236}">
                <a16:creationId xmlns:a16="http://schemas.microsoft.com/office/drawing/2014/main" xmlns="" id="{EF0BFC5C-3227-574E-A931-2578F297643F}"/>
              </a:ext>
            </a:extLst>
          </p:cNvPr>
          <p:cNvSpPr txBox="1"/>
          <p:nvPr/>
        </p:nvSpPr>
        <p:spPr>
          <a:xfrm>
            <a:off x="4640013" y="2640207"/>
            <a:ext cx="4487428" cy="230832"/>
          </a:xfrm>
          <a:prstGeom prst="rect">
            <a:avLst/>
          </a:prstGeom>
          <a:noFill/>
        </p:spPr>
        <p:txBody>
          <a:bodyPr wrap="square" lIns="0" tIns="0" rIns="0" bIns="0" rtlCol="0">
            <a:spAutoFit/>
          </a:bodyPr>
          <a:lstStyle/>
          <a:p>
            <a:r>
              <a:rPr lang="en-US" sz="1450" dirty="0">
                <a:latin typeface="Verdana" panose="020B0604030504040204" pitchFamily="34" charset="0"/>
                <a:ea typeface="Verdana" panose="020B0604030504040204" pitchFamily="34" charset="0"/>
                <a:cs typeface="Verdana" panose="020B0604030504040204" pitchFamily="34" charset="0"/>
              </a:rPr>
              <a:t>resource saving and energy efficiency</a:t>
            </a:r>
            <a:endParaRPr lang="ru-RU" sz="145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hlinkClick r:id="rId4" action="ppaction://hlinksldjump"/>
            <a:extLst>
              <a:ext uri="{FF2B5EF4-FFF2-40B4-BE49-F238E27FC236}">
                <a16:creationId xmlns:a16="http://schemas.microsoft.com/office/drawing/2014/main" xmlns="" id="{FDD2F3CB-6810-3147-9B26-69B0363FC765}"/>
              </a:ext>
            </a:extLst>
          </p:cNvPr>
          <p:cNvSpPr txBox="1"/>
          <p:nvPr/>
        </p:nvSpPr>
        <p:spPr>
          <a:xfrm>
            <a:off x="4640014" y="3137179"/>
            <a:ext cx="2773363" cy="223138"/>
          </a:xfrm>
          <a:prstGeom prst="rect">
            <a:avLst/>
          </a:prstGeom>
          <a:noFill/>
        </p:spPr>
        <p:txBody>
          <a:bodyPr wrap="square" lIns="0" tIns="0" rIns="0" bIns="0" rtlCol="0">
            <a:spAutoFit/>
          </a:bodyPr>
          <a:lstStyle/>
          <a:p>
            <a:r>
              <a:rPr lang="en-US" sz="1450" dirty="0">
                <a:latin typeface="Verdana" panose="020B0604030504040204" pitchFamily="34" charset="0"/>
                <a:ea typeface="Verdana" panose="020B0604030504040204" pitchFamily="34" charset="0"/>
                <a:cs typeface="Verdana" panose="020B0604030504040204" pitchFamily="34" charset="0"/>
              </a:rPr>
              <a:t>environmental safety</a:t>
            </a:r>
            <a:endParaRPr lang="ru-RU" sz="145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hlinkClick r:id="rId5" action="ppaction://hlinksldjump"/>
            <a:extLst>
              <a:ext uri="{FF2B5EF4-FFF2-40B4-BE49-F238E27FC236}">
                <a16:creationId xmlns:a16="http://schemas.microsoft.com/office/drawing/2014/main" xmlns="" id="{9B276FEF-9EB9-2244-B142-B91F3680E764}"/>
              </a:ext>
            </a:extLst>
          </p:cNvPr>
          <p:cNvSpPr txBox="1"/>
          <p:nvPr/>
        </p:nvSpPr>
        <p:spPr>
          <a:xfrm>
            <a:off x="4640014" y="3649128"/>
            <a:ext cx="2773363" cy="223138"/>
          </a:xfrm>
          <a:prstGeom prst="rect">
            <a:avLst/>
          </a:prstGeom>
          <a:noFill/>
        </p:spPr>
        <p:txBody>
          <a:bodyPr wrap="square" lIns="0" tIns="0" rIns="0" bIns="0" rtlCol="0">
            <a:spAutoFit/>
          </a:bodyPr>
          <a:lstStyle/>
          <a:p>
            <a:r>
              <a:rPr lang="en-US" sz="1450" dirty="0">
                <a:latin typeface="Verdana" panose="020B0604030504040204" pitchFamily="34" charset="0"/>
                <a:ea typeface="Verdana" panose="020B0604030504040204" pitchFamily="34" charset="0"/>
                <a:cs typeface="Verdana" panose="020B0604030504040204" pitchFamily="34" charset="0"/>
              </a:rPr>
              <a:t>constructive partnerships </a:t>
            </a:r>
            <a:endParaRPr lang="ru-RU" sz="145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hlinkClick r:id="rId6" action="ppaction://hlinksldjump"/>
            <a:extLst>
              <a:ext uri="{FF2B5EF4-FFF2-40B4-BE49-F238E27FC236}">
                <a16:creationId xmlns:a16="http://schemas.microsoft.com/office/drawing/2014/main" xmlns="" id="{2349287C-9465-0145-8C61-6CE78FA247C2}"/>
              </a:ext>
            </a:extLst>
          </p:cNvPr>
          <p:cNvSpPr txBox="1"/>
          <p:nvPr/>
        </p:nvSpPr>
        <p:spPr>
          <a:xfrm>
            <a:off x="4640014" y="4161079"/>
            <a:ext cx="2773363" cy="223138"/>
          </a:xfrm>
          <a:prstGeom prst="rect">
            <a:avLst/>
          </a:prstGeom>
          <a:noFill/>
        </p:spPr>
        <p:txBody>
          <a:bodyPr wrap="square" lIns="0" tIns="0" rIns="0" bIns="0" rtlCol="0">
            <a:spAutoFit/>
          </a:bodyPr>
          <a:lstStyle/>
          <a:p>
            <a:r>
              <a:rPr lang="en-US" sz="1450" dirty="0">
                <a:latin typeface="Verdana" panose="020B0604030504040204" pitchFamily="34" charset="0"/>
                <a:ea typeface="Verdana" panose="020B0604030504040204" pitchFamily="34" charset="0"/>
                <a:cs typeface="Verdana" panose="020B0604030504040204" pitchFamily="34" charset="0"/>
              </a:rPr>
              <a:t>social responsibility</a:t>
            </a:r>
            <a:endParaRPr lang="ru-RU" sz="1450"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E8C496F3-002C-5740-A6B1-D7F2DEE340C8}"/>
              </a:ext>
            </a:extLst>
          </p:cNvPr>
          <p:cNvSpPr txBox="1"/>
          <p:nvPr/>
        </p:nvSpPr>
        <p:spPr>
          <a:xfrm>
            <a:off x="4635852" y="206856"/>
            <a:ext cx="2658630" cy="1243930"/>
          </a:xfrm>
          <a:prstGeom prst="rect">
            <a:avLst/>
          </a:prstGeom>
          <a:noFill/>
        </p:spPr>
        <p:txBody>
          <a:bodyPr wrap="square" lIns="0" tIns="0" rIns="0" bIns="0" rtlCol="0">
            <a:spAutoFit/>
          </a:bodyPr>
          <a:lstStyle/>
          <a:p>
            <a:pPr>
              <a:lnSpc>
                <a:spcPts val="1800"/>
              </a:lnSpc>
            </a:pPr>
            <a:r>
              <a:rPr lang="en-US" sz="1450" dirty="0">
                <a:solidFill>
                  <a:srgbClr val="FF4B00"/>
                </a:solidFill>
                <a:latin typeface="Verdana" panose="020B0604030504040204" pitchFamily="34" charset="0"/>
                <a:ea typeface="Verdana" panose="020B0604030504040204" pitchFamily="34" charset="0"/>
                <a:cs typeface="Verdana" panose="020B0604030504040204" pitchFamily="34" charset="0"/>
              </a:rPr>
              <a:t>Key focus areas </a:t>
            </a:r>
            <a:br>
              <a:rPr lang="en-US" sz="1450" dirty="0">
                <a:solidFill>
                  <a:srgbClr val="FF4B00"/>
                </a:solidFill>
                <a:latin typeface="Verdana" panose="020B0604030504040204" pitchFamily="34" charset="0"/>
                <a:ea typeface="Verdana" panose="020B0604030504040204" pitchFamily="34" charset="0"/>
                <a:cs typeface="Verdana" panose="020B0604030504040204" pitchFamily="34" charset="0"/>
              </a:rPr>
            </a:br>
            <a:r>
              <a:rPr lang="en-US" sz="1450" dirty="0">
                <a:solidFill>
                  <a:srgbClr val="FF4B00"/>
                </a:solidFill>
                <a:latin typeface="Verdana" panose="020B0604030504040204" pitchFamily="34" charset="0"/>
                <a:ea typeface="Verdana" panose="020B0604030504040204" pitchFamily="34" charset="0"/>
                <a:cs typeface="Verdana" panose="020B0604030504040204" pitchFamily="34" charset="0"/>
              </a:rPr>
              <a:t>of the Development Strategy up until</a:t>
            </a:r>
            <a:endParaRPr lang="ru-RU" sz="1450" dirty="0">
              <a:solidFill>
                <a:srgbClr val="FF4B00"/>
              </a:solidFill>
              <a:latin typeface="Verdana" panose="020B0604030504040204" pitchFamily="34" charset="0"/>
              <a:ea typeface="Verdana" panose="020B0604030504040204" pitchFamily="34" charset="0"/>
              <a:cs typeface="Verdana" panose="020B0604030504040204" pitchFamily="34" charset="0"/>
            </a:endParaRPr>
          </a:p>
          <a:p>
            <a:pPr>
              <a:lnSpc>
                <a:spcPts val="4300"/>
              </a:lnSpc>
            </a:pPr>
            <a:r>
              <a:rPr lang="ru-RU" sz="4000" spc="-200" dirty="0">
                <a:solidFill>
                  <a:srgbClr val="FF4B00"/>
                </a:solidFill>
                <a:latin typeface="Verdana" panose="020B0604030504040204" pitchFamily="34" charset="0"/>
                <a:ea typeface="Verdana" panose="020B0604030504040204" pitchFamily="34" charset="0"/>
                <a:cs typeface="Verdana" panose="020B0604030504040204" pitchFamily="34" charset="0"/>
              </a:rPr>
              <a:t>2025</a:t>
            </a:r>
            <a:r>
              <a:rPr lang="ru-RU" sz="1450" dirty="0">
                <a:solidFill>
                  <a:srgbClr val="FF4B00"/>
                </a:solidFill>
                <a:latin typeface="Verdana" panose="020B0604030504040204" pitchFamily="34" charset="0"/>
                <a:ea typeface="Verdana" panose="020B0604030504040204" pitchFamily="34" charset="0"/>
                <a:cs typeface="Verdana" panose="020B0604030504040204" pitchFamily="34" charset="0"/>
              </a:rPr>
              <a:t> </a:t>
            </a:r>
          </a:p>
        </p:txBody>
      </p:sp>
      <p:sp>
        <p:nvSpPr>
          <p:cNvPr id="9" name="TextBox 8">
            <a:extLst>
              <a:ext uri="{FF2B5EF4-FFF2-40B4-BE49-F238E27FC236}">
                <a16:creationId xmlns:a16="http://schemas.microsoft.com/office/drawing/2014/main" xmlns="" id="{E228FB92-1DC7-ED47-B146-15982CA7851A}"/>
              </a:ext>
            </a:extLst>
          </p:cNvPr>
          <p:cNvSpPr txBox="1"/>
          <p:nvPr/>
        </p:nvSpPr>
        <p:spPr>
          <a:xfrm>
            <a:off x="223929" y="713048"/>
            <a:ext cx="3958528" cy="461665"/>
          </a:xfrm>
          <a:prstGeom prst="rect">
            <a:avLst/>
          </a:prstGeom>
          <a:noFill/>
        </p:spPr>
        <p:txBody>
          <a:bodyPr wrap="square" lIns="0" tIns="0" rIns="0" bIns="0" rtlCol="0">
            <a:spAutoFit/>
          </a:bodyPr>
          <a:lstStyle/>
          <a:p>
            <a:pPr>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development</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grpSp>
        <p:nvGrpSpPr>
          <p:cNvPr id="10" name="Группа 9">
            <a:extLst>
              <a:ext uri="{FF2B5EF4-FFF2-40B4-BE49-F238E27FC236}">
                <a16:creationId xmlns:a16="http://schemas.microsoft.com/office/drawing/2014/main" xmlns="" id="{B9FCB612-5DEC-BB40-8BD6-22E34AE9C308}"/>
              </a:ext>
            </a:extLst>
          </p:cNvPr>
          <p:cNvGrpSpPr/>
          <p:nvPr/>
        </p:nvGrpSpPr>
        <p:grpSpPr>
          <a:xfrm>
            <a:off x="3954399" y="2024473"/>
            <a:ext cx="421277" cy="421277"/>
            <a:chOff x="3954399" y="2024473"/>
            <a:chExt cx="421277" cy="421277"/>
          </a:xfrm>
        </p:grpSpPr>
        <p:pic>
          <p:nvPicPr>
            <p:cNvPr id="11" name="Рисунок 10">
              <a:extLst>
                <a:ext uri="{FF2B5EF4-FFF2-40B4-BE49-F238E27FC236}">
                  <a16:creationId xmlns:a16="http://schemas.microsoft.com/office/drawing/2014/main" xmlns="" id="{83081289-DE0C-DC45-9374-CE39B9809D60}"/>
                </a:ext>
              </a:extLst>
            </p:cNvPr>
            <p:cNvPicPr>
              <a:picLocks noChangeAspect="1"/>
            </p:cNvPicPr>
            <p:nvPr/>
          </p:nvPicPr>
          <p:blipFill>
            <a:blip r:embed="rId7"/>
            <a:stretch>
              <a:fillRect/>
            </a:stretch>
          </p:blipFill>
          <p:spPr>
            <a:xfrm>
              <a:off x="3954399" y="2024473"/>
              <a:ext cx="421277" cy="421277"/>
            </a:xfrm>
            <a:prstGeom prst="rect">
              <a:avLst/>
            </a:prstGeom>
          </p:spPr>
        </p:pic>
        <p:pic>
          <p:nvPicPr>
            <p:cNvPr id="12" name="Рисунок 11">
              <a:extLst>
                <a:ext uri="{FF2B5EF4-FFF2-40B4-BE49-F238E27FC236}">
                  <a16:creationId xmlns:a16="http://schemas.microsoft.com/office/drawing/2014/main" xmlns="" id="{D190A7EE-4B9A-1444-B1E5-0BBD8DBDA231}"/>
                </a:ext>
              </a:extLst>
            </p:cNvPr>
            <p:cNvPicPr>
              <a:picLocks noChangeAspect="1"/>
            </p:cNvPicPr>
            <p:nvPr/>
          </p:nvPicPr>
          <p:blipFill>
            <a:blip r:embed="rId8"/>
            <a:stretch>
              <a:fillRect/>
            </a:stretch>
          </p:blipFill>
          <p:spPr>
            <a:xfrm>
              <a:off x="4175363" y="2125456"/>
              <a:ext cx="191661" cy="268326"/>
            </a:xfrm>
            <a:prstGeom prst="rect">
              <a:avLst/>
            </a:prstGeom>
          </p:spPr>
        </p:pic>
      </p:grpSp>
      <p:grpSp>
        <p:nvGrpSpPr>
          <p:cNvPr id="13" name="Группа 12">
            <a:extLst>
              <a:ext uri="{FF2B5EF4-FFF2-40B4-BE49-F238E27FC236}">
                <a16:creationId xmlns:a16="http://schemas.microsoft.com/office/drawing/2014/main" xmlns="" id="{6FD346F8-2BB1-B04F-B6B0-D6C1629F9EA5}"/>
              </a:ext>
            </a:extLst>
          </p:cNvPr>
          <p:cNvGrpSpPr/>
          <p:nvPr/>
        </p:nvGrpSpPr>
        <p:grpSpPr>
          <a:xfrm>
            <a:off x="3954399" y="2546987"/>
            <a:ext cx="455957" cy="421277"/>
            <a:chOff x="3954399" y="2546987"/>
            <a:chExt cx="455957" cy="421277"/>
          </a:xfrm>
        </p:grpSpPr>
        <p:pic>
          <p:nvPicPr>
            <p:cNvPr id="14" name="Рисунок 13">
              <a:extLst>
                <a:ext uri="{FF2B5EF4-FFF2-40B4-BE49-F238E27FC236}">
                  <a16:creationId xmlns:a16="http://schemas.microsoft.com/office/drawing/2014/main" xmlns="" id="{A1E39554-08C0-5940-B5EB-37D9C17B0EA2}"/>
                </a:ext>
              </a:extLst>
            </p:cNvPr>
            <p:cNvPicPr>
              <a:picLocks noChangeAspect="1"/>
            </p:cNvPicPr>
            <p:nvPr/>
          </p:nvPicPr>
          <p:blipFill>
            <a:blip r:embed="rId7"/>
            <a:stretch>
              <a:fillRect/>
            </a:stretch>
          </p:blipFill>
          <p:spPr>
            <a:xfrm>
              <a:off x="3954399" y="2546987"/>
              <a:ext cx="421277" cy="421277"/>
            </a:xfrm>
            <a:prstGeom prst="rect">
              <a:avLst/>
            </a:prstGeom>
          </p:spPr>
        </p:pic>
        <p:pic>
          <p:nvPicPr>
            <p:cNvPr id="15" name="Рисунок 14">
              <a:extLst>
                <a:ext uri="{FF2B5EF4-FFF2-40B4-BE49-F238E27FC236}">
                  <a16:creationId xmlns:a16="http://schemas.microsoft.com/office/drawing/2014/main" xmlns="" id="{5E2C443F-1798-1047-866B-43F659F6956E}"/>
                </a:ext>
              </a:extLst>
            </p:cNvPr>
            <p:cNvPicPr>
              <a:picLocks noChangeAspect="1"/>
            </p:cNvPicPr>
            <p:nvPr/>
          </p:nvPicPr>
          <p:blipFill>
            <a:blip r:embed="rId9"/>
            <a:stretch>
              <a:fillRect/>
            </a:stretch>
          </p:blipFill>
          <p:spPr>
            <a:xfrm>
              <a:off x="4134365" y="2627218"/>
              <a:ext cx="275991" cy="260658"/>
            </a:xfrm>
            <a:prstGeom prst="rect">
              <a:avLst/>
            </a:prstGeom>
          </p:spPr>
        </p:pic>
      </p:grpSp>
      <p:grpSp>
        <p:nvGrpSpPr>
          <p:cNvPr id="16" name="Группа 15">
            <a:extLst>
              <a:ext uri="{FF2B5EF4-FFF2-40B4-BE49-F238E27FC236}">
                <a16:creationId xmlns:a16="http://schemas.microsoft.com/office/drawing/2014/main" xmlns="" id="{90C2FB57-4398-A340-983F-8D11A5FA4292}"/>
              </a:ext>
            </a:extLst>
          </p:cNvPr>
          <p:cNvGrpSpPr/>
          <p:nvPr/>
        </p:nvGrpSpPr>
        <p:grpSpPr>
          <a:xfrm>
            <a:off x="3954399" y="3041508"/>
            <a:ext cx="442718" cy="421277"/>
            <a:chOff x="3954399" y="3041508"/>
            <a:chExt cx="442718" cy="421277"/>
          </a:xfrm>
        </p:grpSpPr>
        <p:pic>
          <p:nvPicPr>
            <p:cNvPr id="17" name="Рисунок 16">
              <a:extLst>
                <a:ext uri="{FF2B5EF4-FFF2-40B4-BE49-F238E27FC236}">
                  <a16:creationId xmlns:a16="http://schemas.microsoft.com/office/drawing/2014/main" xmlns="" id="{D7BE1C43-1499-B74D-9C7B-CEF259A6C994}"/>
                </a:ext>
              </a:extLst>
            </p:cNvPr>
            <p:cNvPicPr>
              <a:picLocks noChangeAspect="1"/>
            </p:cNvPicPr>
            <p:nvPr/>
          </p:nvPicPr>
          <p:blipFill>
            <a:blip r:embed="rId7"/>
            <a:stretch>
              <a:fillRect/>
            </a:stretch>
          </p:blipFill>
          <p:spPr>
            <a:xfrm>
              <a:off x="3954399" y="3041508"/>
              <a:ext cx="421277" cy="421277"/>
            </a:xfrm>
            <a:prstGeom prst="rect">
              <a:avLst/>
            </a:prstGeom>
          </p:spPr>
        </p:pic>
        <p:pic>
          <p:nvPicPr>
            <p:cNvPr id="18" name="Рисунок 17">
              <a:extLst>
                <a:ext uri="{FF2B5EF4-FFF2-40B4-BE49-F238E27FC236}">
                  <a16:creationId xmlns:a16="http://schemas.microsoft.com/office/drawing/2014/main" xmlns="" id="{892E8826-286A-664D-B464-4CA3E36C254C}"/>
                </a:ext>
              </a:extLst>
            </p:cNvPr>
            <p:cNvPicPr>
              <a:picLocks noChangeAspect="1"/>
            </p:cNvPicPr>
            <p:nvPr/>
          </p:nvPicPr>
          <p:blipFill>
            <a:blip r:embed="rId10"/>
            <a:stretch>
              <a:fillRect/>
            </a:stretch>
          </p:blipFill>
          <p:spPr>
            <a:xfrm>
              <a:off x="4182457" y="3135247"/>
              <a:ext cx="214660" cy="237659"/>
            </a:xfrm>
            <a:prstGeom prst="rect">
              <a:avLst/>
            </a:prstGeom>
          </p:spPr>
        </p:pic>
      </p:grpSp>
      <p:grpSp>
        <p:nvGrpSpPr>
          <p:cNvPr id="19" name="Группа 18">
            <a:extLst>
              <a:ext uri="{FF2B5EF4-FFF2-40B4-BE49-F238E27FC236}">
                <a16:creationId xmlns:a16="http://schemas.microsoft.com/office/drawing/2014/main" xmlns="" id="{8F300508-87C3-644E-8B04-304D5CE95098}"/>
              </a:ext>
            </a:extLst>
          </p:cNvPr>
          <p:cNvGrpSpPr/>
          <p:nvPr/>
        </p:nvGrpSpPr>
        <p:grpSpPr>
          <a:xfrm>
            <a:off x="3954399" y="3531365"/>
            <a:ext cx="448367" cy="421277"/>
            <a:chOff x="3954399" y="3531365"/>
            <a:chExt cx="448367" cy="421277"/>
          </a:xfrm>
        </p:grpSpPr>
        <p:pic>
          <p:nvPicPr>
            <p:cNvPr id="20" name="Рисунок 19">
              <a:extLst>
                <a:ext uri="{FF2B5EF4-FFF2-40B4-BE49-F238E27FC236}">
                  <a16:creationId xmlns:a16="http://schemas.microsoft.com/office/drawing/2014/main" xmlns="" id="{5DD5C79A-2A90-4A41-AF46-5E5DA75BC496}"/>
                </a:ext>
              </a:extLst>
            </p:cNvPr>
            <p:cNvPicPr>
              <a:picLocks noChangeAspect="1"/>
            </p:cNvPicPr>
            <p:nvPr/>
          </p:nvPicPr>
          <p:blipFill>
            <a:blip r:embed="rId7"/>
            <a:stretch>
              <a:fillRect/>
            </a:stretch>
          </p:blipFill>
          <p:spPr>
            <a:xfrm>
              <a:off x="3954399" y="3531365"/>
              <a:ext cx="421277" cy="421277"/>
            </a:xfrm>
            <a:prstGeom prst="rect">
              <a:avLst/>
            </a:prstGeom>
          </p:spPr>
        </p:pic>
        <p:pic>
          <p:nvPicPr>
            <p:cNvPr id="21" name="Рисунок 20">
              <a:extLst>
                <a:ext uri="{FF2B5EF4-FFF2-40B4-BE49-F238E27FC236}">
                  <a16:creationId xmlns:a16="http://schemas.microsoft.com/office/drawing/2014/main" xmlns="" id="{2AF6FB2B-368F-FE4E-AD4C-EE0AB35B8409}"/>
                </a:ext>
              </a:extLst>
            </p:cNvPr>
            <p:cNvPicPr>
              <a:picLocks noChangeAspect="1"/>
            </p:cNvPicPr>
            <p:nvPr/>
          </p:nvPicPr>
          <p:blipFill>
            <a:blip r:embed="rId11"/>
            <a:stretch>
              <a:fillRect/>
            </a:stretch>
          </p:blipFill>
          <p:spPr>
            <a:xfrm>
              <a:off x="4172774" y="3642274"/>
              <a:ext cx="229992" cy="229992"/>
            </a:xfrm>
            <a:prstGeom prst="rect">
              <a:avLst/>
            </a:prstGeom>
          </p:spPr>
        </p:pic>
      </p:grpSp>
      <p:grpSp>
        <p:nvGrpSpPr>
          <p:cNvPr id="22" name="Группа 21">
            <a:extLst>
              <a:ext uri="{FF2B5EF4-FFF2-40B4-BE49-F238E27FC236}">
                <a16:creationId xmlns:a16="http://schemas.microsoft.com/office/drawing/2014/main" xmlns="" id="{86CAB4D2-080B-114B-9F2A-8E870FFA938C}"/>
              </a:ext>
            </a:extLst>
          </p:cNvPr>
          <p:cNvGrpSpPr/>
          <p:nvPr/>
        </p:nvGrpSpPr>
        <p:grpSpPr>
          <a:xfrm>
            <a:off x="3954399" y="4039883"/>
            <a:ext cx="494604" cy="421277"/>
            <a:chOff x="3954399" y="4039883"/>
            <a:chExt cx="494604" cy="421277"/>
          </a:xfrm>
        </p:grpSpPr>
        <p:pic>
          <p:nvPicPr>
            <p:cNvPr id="23" name="Рисунок 22">
              <a:extLst>
                <a:ext uri="{FF2B5EF4-FFF2-40B4-BE49-F238E27FC236}">
                  <a16:creationId xmlns:a16="http://schemas.microsoft.com/office/drawing/2014/main" xmlns="" id="{B27F8FB3-5AA2-8444-BCF4-75A898622F5A}"/>
                </a:ext>
              </a:extLst>
            </p:cNvPr>
            <p:cNvPicPr>
              <a:picLocks noChangeAspect="1"/>
            </p:cNvPicPr>
            <p:nvPr/>
          </p:nvPicPr>
          <p:blipFill>
            <a:blip r:embed="rId7"/>
            <a:stretch>
              <a:fillRect/>
            </a:stretch>
          </p:blipFill>
          <p:spPr>
            <a:xfrm>
              <a:off x="3954399" y="4039883"/>
              <a:ext cx="421277" cy="421277"/>
            </a:xfrm>
            <a:prstGeom prst="rect">
              <a:avLst/>
            </a:prstGeom>
          </p:spPr>
        </p:pic>
        <p:pic>
          <p:nvPicPr>
            <p:cNvPr id="24" name="Рисунок 23">
              <a:extLst>
                <a:ext uri="{FF2B5EF4-FFF2-40B4-BE49-F238E27FC236}">
                  <a16:creationId xmlns:a16="http://schemas.microsoft.com/office/drawing/2014/main" xmlns="" id="{F56A2CFA-8118-614D-A8AF-5D60EDBB6B41}"/>
                </a:ext>
              </a:extLst>
            </p:cNvPr>
            <p:cNvPicPr>
              <a:picLocks noChangeAspect="1"/>
            </p:cNvPicPr>
            <p:nvPr/>
          </p:nvPicPr>
          <p:blipFill>
            <a:blip r:embed="rId12"/>
            <a:stretch>
              <a:fillRect/>
            </a:stretch>
          </p:blipFill>
          <p:spPr>
            <a:xfrm>
              <a:off x="4150013" y="4161469"/>
              <a:ext cx="298990" cy="176327"/>
            </a:xfrm>
            <a:prstGeom prst="rect">
              <a:avLst/>
            </a:prstGeom>
          </p:spPr>
        </p:pic>
      </p:grpSp>
      <p:sp>
        <p:nvSpPr>
          <p:cNvPr id="26" name="Прямоугольный треугольник 25">
            <a:extLst>
              <a:ext uri="{FF2B5EF4-FFF2-40B4-BE49-F238E27FC236}">
                <a16:creationId xmlns:a16="http://schemas.microsoft.com/office/drawing/2014/main" xmlns="" id="{5C61ED40-94D1-C140-878E-F5565ADD5EB6}"/>
              </a:ext>
            </a:extLst>
          </p:cNvPr>
          <p:cNvSpPr/>
          <p:nvPr/>
        </p:nvSpPr>
        <p:spPr>
          <a:xfrm rot="18900000" flipH="1">
            <a:off x="8568973" y="4814647"/>
            <a:ext cx="86619" cy="86619"/>
          </a:xfrm>
          <a:prstGeom prst="rtTriangle">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Управляющая кнопка: далее 26">
            <a:hlinkClick r:id="rId13" action="ppaction://hlinksldjump" highlightClick="1"/>
            <a:extLst>
              <a:ext uri="{FF2B5EF4-FFF2-40B4-BE49-F238E27FC236}">
                <a16:creationId xmlns:a16="http://schemas.microsoft.com/office/drawing/2014/main" xmlns="" id="{DF153919-8C1F-BC40-BDC5-94F200C0D194}"/>
              </a:ext>
            </a:extLst>
          </p:cNvPr>
          <p:cNvSpPr/>
          <p:nvPr/>
        </p:nvSpPr>
        <p:spPr>
          <a:xfrm>
            <a:off x="8515507" y="4751513"/>
            <a:ext cx="162993" cy="212883"/>
          </a:xfrm>
          <a:prstGeom prst="actionButtonForwardNext">
            <a:avLst/>
          </a:prstGeom>
          <a:solidFill>
            <a:srgbClr val="00B0F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chemeClr val="lt1"/>
              </a:solidFill>
            </a:endParaRPr>
          </a:p>
        </p:txBody>
      </p:sp>
      <p:sp>
        <p:nvSpPr>
          <p:cNvPr id="28" name="Footer Placeholder 4">
            <a:extLst>
              <a:ext uri="{FF2B5EF4-FFF2-40B4-BE49-F238E27FC236}">
                <a16:creationId xmlns:a16="http://schemas.microsoft.com/office/drawing/2014/main" xmlns="" id="{C17E1C80-76A7-0948-94A7-43EF24751AAC}"/>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29" name="TextBox 28">
            <a:hlinkClick r:id="rId14" action="ppaction://hlinksldjump"/>
            <a:extLst>
              <a:ext uri="{FF2B5EF4-FFF2-40B4-BE49-F238E27FC236}">
                <a16:creationId xmlns:a16="http://schemas.microsoft.com/office/drawing/2014/main" xmlns="" id="{45FADCDA-240F-6543-8A2A-41A1054E4E37}"/>
              </a:ext>
            </a:extLst>
          </p:cNvPr>
          <p:cNvSpPr txBox="1"/>
          <p:nvPr/>
        </p:nvSpPr>
        <p:spPr>
          <a:xfrm>
            <a:off x="227036" y="174514"/>
            <a:ext cx="1805727"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1.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who we are</a:t>
            </a:r>
            <a:endPar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29724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xmlns="" id="{81C5C74F-C104-AA4B-8DEB-7108726863E7}"/>
              </a:ext>
            </a:extLst>
          </p:cNvPr>
          <p:cNvGrpSpPr/>
          <p:nvPr/>
        </p:nvGrpSpPr>
        <p:grpSpPr>
          <a:xfrm>
            <a:off x="244247" y="1915922"/>
            <a:ext cx="8648929" cy="1453250"/>
            <a:chOff x="244246" y="2201672"/>
            <a:chExt cx="8648929" cy="1453250"/>
          </a:xfrm>
        </p:grpSpPr>
        <p:sp>
          <p:nvSpPr>
            <p:cNvPr id="4" name="Прямоугольник 3">
              <a:extLst>
                <a:ext uri="{FF2B5EF4-FFF2-40B4-BE49-F238E27FC236}">
                  <a16:creationId xmlns:a16="http://schemas.microsoft.com/office/drawing/2014/main" xmlns="" id="{7901A86F-8850-414C-9683-1C7E5A51BBBF}"/>
                </a:ext>
              </a:extLst>
            </p:cNvPr>
            <p:cNvSpPr/>
            <p:nvPr/>
          </p:nvSpPr>
          <p:spPr>
            <a:xfrm>
              <a:off x="250825" y="2209800"/>
              <a:ext cx="8642350" cy="1431880"/>
            </a:xfrm>
            <a:prstGeom prst="rect">
              <a:avLst/>
            </a:prstGeom>
            <a:noFill/>
            <a:ln w="19050">
              <a:solidFill>
                <a:srgbClr val="FF4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Изображение выглядит как грузовой контейнер&#10;&#10;Автоматически созданное описание">
              <a:extLst>
                <a:ext uri="{FF2B5EF4-FFF2-40B4-BE49-F238E27FC236}">
                  <a16:creationId xmlns:a16="http://schemas.microsoft.com/office/drawing/2014/main" xmlns="" id="{44A32930-5A4F-394B-9A1B-925117BF81AF}"/>
                </a:ext>
              </a:extLst>
            </p:cNvPr>
            <p:cNvPicPr>
              <a:picLocks noChangeAspect="1"/>
            </p:cNvPicPr>
            <p:nvPr/>
          </p:nvPicPr>
          <p:blipFill>
            <a:blip r:embed="rId2"/>
            <a:stretch>
              <a:fillRect/>
            </a:stretch>
          </p:blipFill>
          <p:spPr>
            <a:xfrm>
              <a:off x="244246" y="2201672"/>
              <a:ext cx="3691256" cy="1453250"/>
            </a:xfrm>
            <a:prstGeom prst="rect">
              <a:avLst/>
            </a:prstGeom>
          </p:spPr>
        </p:pic>
      </p:grpSp>
      <p:sp>
        <p:nvSpPr>
          <p:cNvPr id="6" name="TextBox 5">
            <a:extLst>
              <a:ext uri="{FF2B5EF4-FFF2-40B4-BE49-F238E27FC236}">
                <a16:creationId xmlns:a16="http://schemas.microsoft.com/office/drawing/2014/main" xmlns="" id="{35F1A8C7-B45D-114E-89E6-3FCD481B87EF}"/>
              </a:ext>
            </a:extLst>
          </p:cNvPr>
          <p:cNvSpPr txBox="1"/>
          <p:nvPr/>
        </p:nvSpPr>
        <p:spPr>
          <a:xfrm>
            <a:off x="4645701" y="2097893"/>
            <a:ext cx="2773363" cy="230832"/>
          </a:xfrm>
          <a:prstGeom prst="rect">
            <a:avLst/>
          </a:prstGeom>
          <a:noFill/>
        </p:spPr>
        <p:txBody>
          <a:bodyPr wrap="square" lIns="0" tIns="0" rIns="0" bIns="0" rtlCol="0">
            <a:spAutoFit/>
          </a:bodyPr>
          <a:lstStyle/>
          <a:p>
            <a:r>
              <a:rPr lang="en-US" sz="1450" dirty="0">
                <a:solidFill>
                  <a:srgbClr val="FF4B00"/>
                </a:solidFill>
                <a:latin typeface="Verdana" panose="020B0604030504040204" pitchFamily="34" charset="0"/>
                <a:ea typeface="Verdana" panose="020B0604030504040204" pitchFamily="34" charset="0"/>
                <a:cs typeface="Verdana" panose="020B0604030504040204" pitchFamily="34" charset="0"/>
              </a:rPr>
              <a:t>modernization and innovation</a:t>
            </a:r>
            <a:endParaRPr lang="ru-RU" sz="145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7AE2788F-6550-D442-92F5-118966615A37}"/>
              </a:ext>
            </a:extLst>
          </p:cNvPr>
          <p:cNvSpPr txBox="1"/>
          <p:nvPr/>
        </p:nvSpPr>
        <p:spPr>
          <a:xfrm>
            <a:off x="4645702" y="2451368"/>
            <a:ext cx="2259364" cy="698461"/>
          </a:xfrm>
          <a:prstGeom prst="rect">
            <a:avLst/>
          </a:prstGeom>
          <a:noFill/>
        </p:spPr>
        <p:txBody>
          <a:bodyPr wrap="square" lIns="0" tIns="0" rIns="0" bIns="0" rtlCol="0">
            <a:spAutoFit/>
          </a:bodyPr>
          <a:lstStyle/>
          <a:p>
            <a:pPr>
              <a:lnSpc>
                <a:spcPts val="1440"/>
              </a:lnSpc>
            </a:pPr>
            <a:r>
              <a:rPr lang="en-US" sz="950" dirty="0">
                <a:solidFill>
                  <a:srgbClr val="FF4B00"/>
                </a:solidFill>
                <a:latin typeface="Verdana" panose="020B0604030504040204" pitchFamily="34" charset="0"/>
                <a:ea typeface="Verdana" panose="020B0604030504040204" pitchFamily="34" charset="0"/>
                <a:cs typeface="Verdana" panose="020B0604030504040204" pitchFamily="34" charset="0"/>
              </a:rPr>
              <a:t>Boost qualitative shifts in production capacity and processes to deliver high-quality innovative products with high added value</a:t>
            </a:r>
            <a:endParaRPr lang="ru-RU" sz="950" dirty="0">
              <a:solidFill>
                <a:srgbClr val="FF4B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hlinkClick r:id="rId3" action="ppaction://hlinksldjump"/>
            <a:extLst>
              <a:ext uri="{FF2B5EF4-FFF2-40B4-BE49-F238E27FC236}">
                <a16:creationId xmlns:a16="http://schemas.microsoft.com/office/drawing/2014/main" xmlns="" id="{83DA0E82-6B6A-D148-8EE7-4D06FF1AC737}"/>
              </a:ext>
            </a:extLst>
          </p:cNvPr>
          <p:cNvSpPr txBox="1"/>
          <p:nvPr/>
        </p:nvSpPr>
        <p:spPr>
          <a:xfrm>
            <a:off x="4643437" y="3501830"/>
            <a:ext cx="2611632"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resource saving and energy efficiency</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hlinkClick r:id="rId4" action="ppaction://hlinksldjump"/>
            <a:extLst>
              <a:ext uri="{FF2B5EF4-FFF2-40B4-BE49-F238E27FC236}">
                <a16:creationId xmlns:a16="http://schemas.microsoft.com/office/drawing/2014/main" xmlns="" id="{C7D4FDAA-C77E-AA45-AD46-570C52EDA064}"/>
              </a:ext>
            </a:extLst>
          </p:cNvPr>
          <p:cNvSpPr txBox="1"/>
          <p:nvPr/>
        </p:nvSpPr>
        <p:spPr>
          <a:xfrm>
            <a:off x="4643438" y="3730630"/>
            <a:ext cx="1690653"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environmental safety</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hlinkClick r:id="rId5" action="ppaction://hlinksldjump"/>
            <a:extLst>
              <a:ext uri="{FF2B5EF4-FFF2-40B4-BE49-F238E27FC236}">
                <a16:creationId xmlns:a16="http://schemas.microsoft.com/office/drawing/2014/main" xmlns="" id="{942CD502-D80A-A94A-96BD-E2CD9F137C20}"/>
              </a:ext>
            </a:extLst>
          </p:cNvPr>
          <p:cNvSpPr txBox="1"/>
          <p:nvPr/>
        </p:nvSpPr>
        <p:spPr>
          <a:xfrm>
            <a:off x="4643438" y="3962332"/>
            <a:ext cx="1690653"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constructive partnerships </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hlinkClick r:id="rId6" action="ppaction://hlinksldjump"/>
            <a:extLst>
              <a:ext uri="{FF2B5EF4-FFF2-40B4-BE49-F238E27FC236}">
                <a16:creationId xmlns:a16="http://schemas.microsoft.com/office/drawing/2014/main" xmlns="" id="{8C50A824-D179-3941-A805-573DDB11A51C}"/>
              </a:ext>
            </a:extLst>
          </p:cNvPr>
          <p:cNvSpPr txBox="1"/>
          <p:nvPr/>
        </p:nvSpPr>
        <p:spPr>
          <a:xfrm>
            <a:off x="4643438" y="4200612"/>
            <a:ext cx="1690653"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social responsibility</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grpSp>
        <p:nvGrpSpPr>
          <p:cNvPr id="13" name="Группа 12">
            <a:extLst>
              <a:ext uri="{FF2B5EF4-FFF2-40B4-BE49-F238E27FC236}">
                <a16:creationId xmlns:a16="http://schemas.microsoft.com/office/drawing/2014/main" xmlns="" id="{9FA59C17-4931-BF4C-AF86-CDDC01806847}"/>
              </a:ext>
            </a:extLst>
          </p:cNvPr>
          <p:cNvGrpSpPr/>
          <p:nvPr/>
        </p:nvGrpSpPr>
        <p:grpSpPr>
          <a:xfrm>
            <a:off x="4043113" y="2030091"/>
            <a:ext cx="421277" cy="421277"/>
            <a:chOff x="3954399" y="2024473"/>
            <a:chExt cx="421277" cy="421277"/>
          </a:xfrm>
        </p:grpSpPr>
        <p:pic>
          <p:nvPicPr>
            <p:cNvPr id="14" name="Рисунок 13">
              <a:extLst>
                <a:ext uri="{FF2B5EF4-FFF2-40B4-BE49-F238E27FC236}">
                  <a16:creationId xmlns:a16="http://schemas.microsoft.com/office/drawing/2014/main" xmlns="" id="{1F708E6F-D122-6F45-91F6-CA8E52265734}"/>
                </a:ext>
              </a:extLst>
            </p:cNvPr>
            <p:cNvPicPr>
              <a:picLocks noChangeAspect="1"/>
            </p:cNvPicPr>
            <p:nvPr/>
          </p:nvPicPr>
          <p:blipFill>
            <a:blip r:embed="rId7"/>
            <a:stretch>
              <a:fillRect/>
            </a:stretch>
          </p:blipFill>
          <p:spPr>
            <a:xfrm>
              <a:off x="3954399" y="2024473"/>
              <a:ext cx="421277" cy="421277"/>
            </a:xfrm>
            <a:prstGeom prst="rect">
              <a:avLst/>
            </a:prstGeom>
          </p:spPr>
        </p:pic>
        <p:pic>
          <p:nvPicPr>
            <p:cNvPr id="15" name="Рисунок 14">
              <a:extLst>
                <a:ext uri="{FF2B5EF4-FFF2-40B4-BE49-F238E27FC236}">
                  <a16:creationId xmlns:a16="http://schemas.microsoft.com/office/drawing/2014/main" xmlns="" id="{A6AF499D-08F8-2442-93DB-506ECAE067CB}"/>
                </a:ext>
              </a:extLst>
            </p:cNvPr>
            <p:cNvPicPr>
              <a:picLocks noChangeAspect="1"/>
            </p:cNvPicPr>
            <p:nvPr/>
          </p:nvPicPr>
          <p:blipFill>
            <a:blip r:embed="rId8"/>
            <a:stretch>
              <a:fillRect/>
            </a:stretch>
          </p:blipFill>
          <p:spPr>
            <a:xfrm>
              <a:off x="4175363" y="2125456"/>
              <a:ext cx="191661" cy="268326"/>
            </a:xfrm>
            <a:prstGeom prst="rect">
              <a:avLst/>
            </a:prstGeom>
          </p:spPr>
        </p:pic>
      </p:grpSp>
      <p:sp>
        <p:nvSpPr>
          <p:cNvPr id="16" name="TextBox 15">
            <a:extLst>
              <a:ext uri="{FF2B5EF4-FFF2-40B4-BE49-F238E27FC236}">
                <a16:creationId xmlns:a16="http://schemas.microsoft.com/office/drawing/2014/main" xmlns="" id="{894C5DE9-BD52-1440-B254-5688093D8E04}"/>
              </a:ext>
            </a:extLst>
          </p:cNvPr>
          <p:cNvSpPr txBox="1"/>
          <p:nvPr/>
        </p:nvSpPr>
        <p:spPr>
          <a:xfrm>
            <a:off x="223929" y="713048"/>
            <a:ext cx="3958528" cy="461665"/>
          </a:xfrm>
          <a:prstGeom prst="rect">
            <a:avLst/>
          </a:prstGeom>
          <a:noFill/>
        </p:spPr>
        <p:txBody>
          <a:bodyPr wrap="square" lIns="0" tIns="0" rIns="0" bIns="0" rtlCol="0">
            <a:spAutoFit/>
          </a:bodyPr>
          <a:lstStyle/>
          <a:p>
            <a:pPr>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development</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18" name="Footer Placeholder 4">
            <a:extLst>
              <a:ext uri="{FF2B5EF4-FFF2-40B4-BE49-F238E27FC236}">
                <a16:creationId xmlns:a16="http://schemas.microsoft.com/office/drawing/2014/main" xmlns="" id="{BB8C71D2-3AC7-F940-8600-D72FD1644DD3}"/>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19" name="TextBox 18">
            <a:hlinkClick r:id="rId9" action="ppaction://hlinksldjump"/>
            <a:extLst>
              <a:ext uri="{FF2B5EF4-FFF2-40B4-BE49-F238E27FC236}">
                <a16:creationId xmlns:a16="http://schemas.microsoft.com/office/drawing/2014/main" xmlns="" id="{4869714A-5683-C149-96BD-2911975C5708}"/>
              </a:ext>
            </a:extLst>
          </p:cNvPr>
          <p:cNvSpPr txBox="1"/>
          <p:nvPr/>
        </p:nvSpPr>
        <p:spPr>
          <a:xfrm>
            <a:off x="227036" y="174514"/>
            <a:ext cx="1805727"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1.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who we are</a:t>
            </a:r>
            <a:endPar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a16="http://schemas.microsoft.com/office/drawing/2014/main" xmlns="" id="{FCCEA052-5DFD-D346-9649-F7B785E0293B}"/>
              </a:ext>
            </a:extLst>
          </p:cNvPr>
          <p:cNvSpPr txBox="1"/>
          <p:nvPr/>
        </p:nvSpPr>
        <p:spPr>
          <a:xfrm>
            <a:off x="4647623" y="206856"/>
            <a:ext cx="1995224" cy="1243930"/>
          </a:xfrm>
          <a:prstGeom prst="rect">
            <a:avLst/>
          </a:prstGeom>
          <a:noFill/>
        </p:spPr>
        <p:txBody>
          <a:bodyPr wrap="square" lIns="0" tIns="0" rIns="0" bIns="0" rtlCol="0">
            <a:spAutoFit/>
          </a:bodyPr>
          <a:lstStyle/>
          <a:p>
            <a:pPr>
              <a:lnSpc>
                <a:spcPts val="1800"/>
              </a:lnSpc>
            </a:pPr>
            <a: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t>Key focus areas </a:t>
            </a:r>
            <a:b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br>
            <a: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t>of the Development Strategy up until</a:t>
            </a:r>
            <a:endParaRPr lang="ru-RU" sz="1450" dirty="0">
              <a:solidFill>
                <a:srgbClr val="AFAFAF"/>
              </a:solidFill>
              <a:latin typeface="Verdana" panose="020B0604030504040204" pitchFamily="34" charset="0"/>
              <a:ea typeface="Verdana" panose="020B0604030504040204" pitchFamily="34" charset="0"/>
              <a:cs typeface="Verdana" panose="020B0604030504040204" pitchFamily="34" charset="0"/>
            </a:endParaRPr>
          </a:p>
          <a:p>
            <a:pPr>
              <a:lnSpc>
                <a:spcPts val="4300"/>
              </a:lnSpc>
            </a:pPr>
            <a:r>
              <a:rPr lang="ru-RU" sz="4000" spc="-200" dirty="0">
                <a:solidFill>
                  <a:srgbClr val="AFAFAF"/>
                </a:solidFill>
                <a:latin typeface="Verdana" panose="020B0604030504040204" pitchFamily="34" charset="0"/>
                <a:ea typeface="Verdana" panose="020B0604030504040204" pitchFamily="34" charset="0"/>
                <a:cs typeface="Verdana" panose="020B0604030504040204" pitchFamily="34" charset="0"/>
              </a:rPr>
              <a:t>2025</a:t>
            </a:r>
            <a:r>
              <a:rPr lang="ru-RU" sz="1450" dirty="0">
                <a:solidFill>
                  <a:srgbClr val="AFAFAF"/>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459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ction="ppaction://hlinksldjump"/>
            <a:extLst>
              <a:ext uri="{FF2B5EF4-FFF2-40B4-BE49-F238E27FC236}">
                <a16:creationId xmlns:a16="http://schemas.microsoft.com/office/drawing/2014/main" xmlns="" id="{56F20588-45C8-1A40-A090-0700203AC91C}"/>
              </a:ext>
            </a:extLst>
          </p:cNvPr>
          <p:cNvSpPr txBox="1"/>
          <p:nvPr/>
        </p:nvSpPr>
        <p:spPr>
          <a:xfrm>
            <a:off x="4643438" y="3921402"/>
            <a:ext cx="1690653"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environmental safety</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hlinkClick r:id="rId3" action="ppaction://hlinksldjump"/>
            <a:extLst>
              <a:ext uri="{FF2B5EF4-FFF2-40B4-BE49-F238E27FC236}">
                <a16:creationId xmlns:a16="http://schemas.microsoft.com/office/drawing/2014/main" xmlns="" id="{E1D2F6B3-F32F-8842-81AC-09C9A3CF9E2A}"/>
              </a:ext>
            </a:extLst>
          </p:cNvPr>
          <p:cNvSpPr txBox="1"/>
          <p:nvPr/>
        </p:nvSpPr>
        <p:spPr>
          <a:xfrm>
            <a:off x="4643438" y="4153104"/>
            <a:ext cx="1690653"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constructive partnerships </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hlinkClick r:id="rId4" action="ppaction://hlinksldjump"/>
            <a:extLst>
              <a:ext uri="{FF2B5EF4-FFF2-40B4-BE49-F238E27FC236}">
                <a16:creationId xmlns:a16="http://schemas.microsoft.com/office/drawing/2014/main" xmlns="" id="{0A6B4649-5F31-CB4B-A53E-081EF65131C2}"/>
              </a:ext>
            </a:extLst>
          </p:cNvPr>
          <p:cNvSpPr txBox="1"/>
          <p:nvPr/>
        </p:nvSpPr>
        <p:spPr>
          <a:xfrm>
            <a:off x="4643438" y="4391384"/>
            <a:ext cx="1690653"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social responsibility</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hlinkClick r:id="rId5" action="ppaction://hlinksldjump"/>
            <a:extLst>
              <a:ext uri="{FF2B5EF4-FFF2-40B4-BE49-F238E27FC236}">
                <a16:creationId xmlns:a16="http://schemas.microsoft.com/office/drawing/2014/main" xmlns="" id="{59F27D34-5350-E943-AC12-E5741A1E6C2B}"/>
              </a:ext>
            </a:extLst>
          </p:cNvPr>
          <p:cNvSpPr txBox="1"/>
          <p:nvPr/>
        </p:nvSpPr>
        <p:spPr>
          <a:xfrm>
            <a:off x="4643438" y="2112337"/>
            <a:ext cx="1690653"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modernization and innovation</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28D2D53D-774E-B94D-B07D-6B99463DA57E}"/>
              </a:ext>
            </a:extLst>
          </p:cNvPr>
          <p:cNvSpPr txBox="1"/>
          <p:nvPr/>
        </p:nvSpPr>
        <p:spPr>
          <a:xfrm>
            <a:off x="4643437" y="2533442"/>
            <a:ext cx="4259262" cy="223138"/>
          </a:xfrm>
          <a:prstGeom prst="rect">
            <a:avLst/>
          </a:prstGeom>
          <a:noFill/>
        </p:spPr>
        <p:txBody>
          <a:bodyPr wrap="square" lIns="0" tIns="0" rIns="0" bIns="0" rtlCol="0">
            <a:spAutoFit/>
          </a:bodyPr>
          <a:lstStyle/>
          <a:p>
            <a:r>
              <a:rPr lang="en-US" sz="1450" spc="-10" dirty="0">
                <a:solidFill>
                  <a:srgbClr val="FF0000"/>
                </a:solidFill>
                <a:latin typeface="Verdana" panose="020B0604030504040204" pitchFamily="34" charset="0"/>
                <a:ea typeface="Verdana" panose="020B0604030504040204" pitchFamily="34" charset="0"/>
                <a:cs typeface="Verdana" panose="020B0604030504040204" pitchFamily="34" charset="0"/>
              </a:rPr>
              <a:t>resource saving and energy efficiency</a:t>
            </a:r>
            <a:endParaRPr lang="ru-RU" sz="1450" spc="-1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BC19B4E7-CEB1-0543-9108-1F1ED5ECE6E3}"/>
              </a:ext>
            </a:extLst>
          </p:cNvPr>
          <p:cNvSpPr txBox="1"/>
          <p:nvPr/>
        </p:nvSpPr>
        <p:spPr>
          <a:xfrm>
            <a:off x="4643438" y="2892442"/>
            <a:ext cx="3539097" cy="698461"/>
          </a:xfrm>
          <a:prstGeom prst="rect">
            <a:avLst/>
          </a:prstGeom>
          <a:noFill/>
        </p:spPr>
        <p:txBody>
          <a:bodyPr wrap="square" lIns="0" tIns="0" rIns="0" bIns="0" rtlCol="0">
            <a:spAutoFit/>
          </a:bodyPr>
          <a:lstStyle/>
          <a:p>
            <a:pPr>
              <a:lnSpc>
                <a:spcPts val="1440"/>
              </a:lnSpc>
            </a:pPr>
            <a:r>
              <a:rPr lang="en-US" sz="950" dirty="0">
                <a:solidFill>
                  <a:srgbClr val="FF0000"/>
                </a:solidFill>
                <a:latin typeface="Verdana" panose="020B0604030504040204" pitchFamily="34" charset="0"/>
                <a:ea typeface="Verdana" panose="020B0604030504040204" pitchFamily="34" charset="0"/>
                <a:cs typeface="Verdana" panose="020B0604030504040204" pitchFamily="34" charset="0"/>
              </a:rPr>
              <a:t>Ensure rational and efficient use of production resources (raw materials, energy, etc.) to reduce capital and material intensity for end products and improve labor productivity and product quality</a:t>
            </a:r>
            <a:endParaRPr lang="ru-RU" sz="950"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 name="Группа 8">
            <a:extLst>
              <a:ext uri="{FF2B5EF4-FFF2-40B4-BE49-F238E27FC236}">
                <a16:creationId xmlns:a16="http://schemas.microsoft.com/office/drawing/2014/main" xmlns="" id="{0FB49FBC-7E05-6440-9311-5A00B19BE0E3}"/>
              </a:ext>
            </a:extLst>
          </p:cNvPr>
          <p:cNvGrpSpPr/>
          <p:nvPr/>
        </p:nvGrpSpPr>
        <p:grpSpPr>
          <a:xfrm>
            <a:off x="241301" y="2358937"/>
            <a:ext cx="8651875" cy="1447228"/>
            <a:chOff x="241300" y="2644687"/>
            <a:chExt cx="8651875" cy="1447228"/>
          </a:xfrm>
        </p:grpSpPr>
        <p:sp>
          <p:nvSpPr>
            <p:cNvPr id="10" name="Прямоугольник 9">
              <a:extLst>
                <a:ext uri="{FF2B5EF4-FFF2-40B4-BE49-F238E27FC236}">
                  <a16:creationId xmlns:a16="http://schemas.microsoft.com/office/drawing/2014/main" xmlns="" id="{5484D233-950D-7D4C-895A-B2D67F99FEBD}"/>
                </a:ext>
              </a:extLst>
            </p:cNvPr>
            <p:cNvSpPr/>
            <p:nvPr/>
          </p:nvSpPr>
          <p:spPr>
            <a:xfrm>
              <a:off x="250825" y="2650553"/>
              <a:ext cx="8642350" cy="14318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descr="Изображение выглядит как красный&#10;&#10;Автоматически созданное описание">
              <a:extLst>
                <a:ext uri="{FF2B5EF4-FFF2-40B4-BE49-F238E27FC236}">
                  <a16:creationId xmlns:a16="http://schemas.microsoft.com/office/drawing/2014/main" xmlns="" id="{399C3A05-C35A-1740-BC25-D107871A4883}"/>
                </a:ext>
              </a:extLst>
            </p:cNvPr>
            <p:cNvPicPr>
              <a:picLocks noChangeAspect="1"/>
            </p:cNvPicPr>
            <p:nvPr/>
          </p:nvPicPr>
          <p:blipFill>
            <a:blip r:embed="rId6"/>
            <a:stretch>
              <a:fillRect/>
            </a:stretch>
          </p:blipFill>
          <p:spPr>
            <a:xfrm>
              <a:off x="241300" y="2644687"/>
              <a:ext cx="3675958" cy="1447228"/>
            </a:xfrm>
            <a:prstGeom prst="rect">
              <a:avLst/>
            </a:prstGeom>
          </p:spPr>
        </p:pic>
      </p:grpSp>
      <p:grpSp>
        <p:nvGrpSpPr>
          <p:cNvPr id="13" name="Группа 12">
            <a:extLst>
              <a:ext uri="{FF2B5EF4-FFF2-40B4-BE49-F238E27FC236}">
                <a16:creationId xmlns:a16="http://schemas.microsoft.com/office/drawing/2014/main" xmlns="" id="{75DF1B68-A91A-7749-8788-F9EF46DBAF1E}"/>
              </a:ext>
            </a:extLst>
          </p:cNvPr>
          <p:cNvGrpSpPr/>
          <p:nvPr/>
        </p:nvGrpSpPr>
        <p:grpSpPr>
          <a:xfrm>
            <a:off x="4016651" y="2471165"/>
            <a:ext cx="455957" cy="421277"/>
            <a:chOff x="3954399" y="2546987"/>
            <a:chExt cx="455957" cy="421277"/>
          </a:xfrm>
        </p:grpSpPr>
        <p:pic>
          <p:nvPicPr>
            <p:cNvPr id="14" name="Рисунок 13">
              <a:extLst>
                <a:ext uri="{FF2B5EF4-FFF2-40B4-BE49-F238E27FC236}">
                  <a16:creationId xmlns:a16="http://schemas.microsoft.com/office/drawing/2014/main" xmlns="" id="{B0B78EF4-1AE4-C046-AE49-8E6AAE06CF7A}"/>
                </a:ext>
              </a:extLst>
            </p:cNvPr>
            <p:cNvPicPr>
              <a:picLocks noChangeAspect="1"/>
            </p:cNvPicPr>
            <p:nvPr/>
          </p:nvPicPr>
          <p:blipFill>
            <a:blip r:embed="rId7"/>
            <a:stretch>
              <a:fillRect/>
            </a:stretch>
          </p:blipFill>
          <p:spPr>
            <a:xfrm>
              <a:off x="3954399" y="2546987"/>
              <a:ext cx="421277" cy="421277"/>
            </a:xfrm>
            <a:prstGeom prst="rect">
              <a:avLst/>
            </a:prstGeom>
          </p:spPr>
        </p:pic>
        <p:pic>
          <p:nvPicPr>
            <p:cNvPr id="15" name="Рисунок 14">
              <a:extLst>
                <a:ext uri="{FF2B5EF4-FFF2-40B4-BE49-F238E27FC236}">
                  <a16:creationId xmlns:a16="http://schemas.microsoft.com/office/drawing/2014/main" xmlns="" id="{8C91C351-E9B9-A044-B80C-AD4FE6CD90A9}"/>
                </a:ext>
              </a:extLst>
            </p:cNvPr>
            <p:cNvPicPr>
              <a:picLocks noChangeAspect="1"/>
            </p:cNvPicPr>
            <p:nvPr/>
          </p:nvPicPr>
          <p:blipFill>
            <a:blip r:embed="rId8"/>
            <a:stretch>
              <a:fillRect/>
            </a:stretch>
          </p:blipFill>
          <p:spPr>
            <a:xfrm>
              <a:off x="4134365" y="2627218"/>
              <a:ext cx="275991" cy="260658"/>
            </a:xfrm>
            <a:prstGeom prst="rect">
              <a:avLst/>
            </a:prstGeom>
          </p:spPr>
        </p:pic>
      </p:grpSp>
      <p:sp>
        <p:nvSpPr>
          <p:cNvPr id="18" name="Footer Placeholder 4">
            <a:extLst>
              <a:ext uri="{FF2B5EF4-FFF2-40B4-BE49-F238E27FC236}">
                <a16:creationId xmlns:a16="http://schemas.microsoft.com/office/drawing/2014/main" xmlns="" id="{52DDC7D3-C307-0B4F-8D7B-FAAB3A43B874}"/>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19" name="TextBox 18">
            <a:hlinkClick r:id="rId9" action="ppaction://hlinksldjump"/>
            <a:extLst>
              <a:ext uri="{FF2B5EF4-FFF2-40B4-BE49-F238E27FC236}">
                <a16:creationId xmlns:a16="http://schemas.microsoft.com/office/drawing/2014/main" xmlns="" id="{84D65F12-F0A1-9040-97D9-5C47E590764A}"/>
              </a:ext>
            </a:extLst>
          </p:cNvPr>
          <p:cNvSpPr txBox="1"/>
          <p:nvPr/>
        </p:nvSpPr>
        <p:spPr>
          <a:xfrm>
            <a:off x="227036" y="174514"/>
            <a:ext cx="1805727"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1.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who we are</a:t>
            </a:r>
            <a:endPar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a16="http://schemas.microsoft.com/office/drawing/2014/main" xmlns="" id="{163EEB8E-A677-FB45-B1D4-C9FD4515F89B}"/>
              </a:ext>
            </a:extLst>
          </p:cNvPr>
          <p:cNvSpPr txBox="1"/>
          <p:nvPr/>
        </p:nvSpPr>
        <p:spPr>
          <a:xfrm>
            <a:off x="223929" y="713048"/>
            <a:ext cx="3958528" cy="461665"/>
          </a:xfrm>
          <a:prstGeom prst="rect">
            <a:avLst/>
          </a:prstGeom>
          <a:noFill/>
        </p:spPr>
        <p:txBody>
          <a:bodyPr wrap="square" lIns="0" tIns="0" rIns="0" bIns="0" rtlCol="0">
            <a:spAutoFit/>
          </a:bodyPr>
          <a:lstStyle/>
          <a:p>
            <a:pPr>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development</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a:extLst>
              <a:ext uri="{FF2B5EF4-FFF2-40B4-BE49-F238E27FC236}">
                <a16:creationId xmlns:a16="http://schemas.microsoft.com/office/drawing/2014/main" xmlns="" id="{DDDFFDCD-98B6-CB40-A198-B81C4510BD2B}"/>
              </a:ext>
            </a:extLst>
          </p:cNvPr>
          <p:cNvSpPr txBox="1"/>
          <p:nvPr/>
        </p:nvSpPr>
        <p:spPr>
          <a:xfrm>
            <a:off x="4647623" y="206856"/>
            <a:ext cx="1995224" cy="1243930"/>
          </a:xfrm>
          <a:prstGeom prst="rect">
            <a:avLst/>
          </a:prstGeom>
          <a:noFill/>
        </p:spPr>
        <p:txBody>
          <a:bodyPr wrap="square" lIns="0" tIns="0" rIns="0" bIns="0" rtlCol="0">
            <a:spAutoFit/>
          </a:bodyPr>
          <a:lstStyle/>
          <a:p>
            <a:pPr>
              <a:lnSpc>
                <a:spcPts val="1800"/>
              </a:lnSpc>
            </a:pPr>
            <a: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t>Key focus areas </a:t>
            </a:r>
            <a:b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br>
            <a: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t>of the Development Strategy up until</a:t>
            </a:r>
            <a:endParaRPr lang="ru-RU" sz="1450" dirty="0">
              <a:solidFill>
                <a:srgbClr val="AFAFAF"/>
              </a:solidFill>
              <a:latin typeface="Verdana" panose="020B0604030504040204" pitchFamily="34" charset="0"/>
              <a:ea typeface="Verdana" panose="020B0604030504040204" pitchFamily="34" charset="0"/>
              <a:cs typeface="Verdana" panose="020B0604030504040204" pitchFamily="34" charset="0"/>
            </a:endParaRPr>
          </a:p>
          <a:p>
            <a:pPr>
              <a:lnSpc>
                <a:spcPts val="4300"/>
              </a:lnSpc>
            </a:pPr>
            <a:r>
              <a:rPr lang="ru-RU" sz="4000" spc="-200" dirty="0">
                <a:solidFill>
                  <a:srgbClr val="AFAFAF"/>
                </a:solidFill>
                <a:latin typeface="Verdana" panose="020B0604030504040204" pitchFamily="34" charset="0"/>
                <a:ea typeface="Verdana" panose="020B0604030504040204" pitchFamily="34" charset="0"/>
                <a:cs typeface="Verdana" panose="020B0604030504040204" pitchFamily="34" charset="0"/>
              </a:rPr>
              <a:t>2025</a:t>
            </a:r>
            <a:r>
              <a:rPr lang="ru-RU" sz="1450" dirty="0">
                <a:solidFill>
                  <a:srgbClr val="AFAFAF"/>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41559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ction="ppaction://hlinksldjump"/>
            <a:extLst>
              <a:ext uri="{FF2B5EF4-FFF2-40B4-BE49-F238E27FC236}">
                <a16:creationId xmlns:a16="http://schemas.microsoft.com/office/drawing/2014/main" xmlns="" id="{6ED7B397-7FDC-6A4B-9EDB-3053E9DA9A35}"/>
              </a:ext>
            </a:extLst>
          </p:cNvPr>
          <p:cNvSpPr txBox="1"/>
          <p:nvPr/>
        </p:nvSpPr>
        <p:spPr>
          <a:xfrm>
            <a:off x="4635852" y="4153104"/>
            <a:ext cx="1690653"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constructive partnerships </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hlinkClick r:id="rId3" action="ppaction://hlinksldjump"/>
            <a:extLst>
              <a:ext uri="{FF2B5EF4-FFF2-40B4-BE49-F238E27FC236}">
                <a16:creationId xmlns:a16="http://schemas.microsoft.com/office/drawing/2014/main" xmlns="" id="{0889EF8B-A5E1-EE40-BA45-7D06ABE82943}"/>
              </a:ext>
            </a:extLst>
          </p:cNvPr>
          <p:cNvSpPr txBox="1"/>
          <p:nvPr/>
        </p:nvSpPr>
        <p:spPr>
          <a:xfrm>
            <a:off x="4635852" y="4391384"/>
            <a:ext cx="1690653"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social responsibility</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a:hlinkClick r:id="rId4" action="ppaction://hlinksldjump"/>
            <a:extLst>
              <a:ext uri="{FF2B5EF4-FFF2-40B4-BE49-F238E27FC236}">
                <a16:creationId xmlns:a16="http://schemas.microsoft.com/office/drawing/2014/main" xmlns="" id="{B2D5A10B-62AF-E542-831D-8B7245828B7D}"/>
              </a:ext>
            </a:extLst>
          </p:cNvPr>
          <p:cNvSpPr txBox="1"/>
          <p:nvPr/>
        </p:nvSpPr>
        <p:spPr>
          <a:xfrm>
            <a:off x="4635852" y="2112337"/>
            <a:ext cx="1690653" cy="130805"/>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modernization and innovation</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hlinkClick r:id="rId5" action="ppaction://hlinksldjump"/>
            <a:extLst>
              <a:ext uri="{FF2B5EF4-FFF2-40B4-BE49-F238E27FC236}">
                <a16:creationId xmlns:a16="http://schemas.microsoft.com/office/drawing/2014/main" xmlns="" id="{47B91FC7-635E-224E-BB0B-3BD26D3900D7}"/>
              </a:ext>
            </a:extLst>
          </p:cNvPr>
          <p:cNvSpPr txBox="1"/>
          <p:nvPr/>
        </p:nvSpPr>
        <p:spPr>
          <a:xfrm>
            <a:off x="4635852" y="2350617"/>
            <a:ext cx="2658630" cy="131807"/>
          </a:xfrm>
          <a:prstGeom prst="rect">
            <a:avLst/>
          </a:prstGeom>
          <a:noFill/>
        </p:spPr>
        <p:txBody>
          <a:bodyPr wrap="square" lIns="0" tIns="0" rIns="0" bIns="0" rtlCol="0">
            <a:spAutoFit/>
          </a:bodyPr>
          <a:lstStyle/>
          <a:p>
            <a:r>
              <a:rPr lang="en-US" sz="850" dirty="0">
                <a:latin typeface="Verdana" panose="020B0604030504040204" pitchFamily="34" charset="0"/>
                <a:ea typeface="Verdana" panose="020B0604030504040204" pitchFamily="34" charset="0"/>
                <a:cs typeface="Verdana" panose="020B0604030504040204" pitchFamily="34" charset="0"/>
              </a:rPr>
              <a:t>resource saving and energy efficiency</a:t>
            </a:r>
            <a:endParaRPr lang="ru-RU" sz="85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BBA010E0-1C70-554C-8353-907E4D8DC0A3}"/>
              </a:ext>
            </a:extLst>
          </p:cNvPr>
          <p:cNvSpPr txBox="1"/>
          <p:nvPr/>
        </p:nvSpPr>
        <p:spPr>
          <a:xfrm>
            <a:off x="4635851" y="2772726"/>
            <a:ext cx="4354912" cy="223138"/>
          </a:xfrm>
          <a:prstGeom prst="rect">
            <a:avLst/>
          </a:prstGeom>
          <a:noFill/>
        </p:spPr>
        <p:txBody>
          <a:bodyPr wrap="square" lIns="0" tIns="0" rIns="0" bIns="0" rtlCol="0">
            <a:spAutoFit/>
          </a:bodyPr>
          <a:lstStyle/>
          <a:p>
            <a:r>
              <a:rPr lang="en-US" sz="1450" spc="-10" dirty="0">
                <a:solidFill>
                  <a:srgbClr val="00AC74"/>
                </a:solidFill>
                <a:latin typeface="Verdana" panose="020B0604030504040204" pitchFamily="34" charset="0"/>
                <a:ea typeface="Verdana" panose="020B0604030504040204" pitchFamily="34" charset="0"/>
                <a:cs typeface="Verdana" panose="020B0604030504040204" pitchFamily="34" charset="0"/>
              </a:rPr>
              <a:t>environmental safety</a:t>
            </a:r>
            <a:endParaRPr lang="ru-RU" sz="1450" spc="-10" dirty="0">
              <a:solidFill>
                <a:srgbClr val="00AC74"/>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xmlns="" id="{624B924F-D536-7141-B761-376206EDD279}"/>
              </a:ext>
            </a:extLst>
          </p:cNvPr>
          <p:cNvSpPr txBox="1"/>
          <p:nvPr/>
        </p:nvSpPr>
        <p:spPr>
          <a:xfrm>
            <a:off x="4635852" y="3131725"/>
            <a:ext cx="2006995" cy="698461"/>
          </a:xfrm>
          <a:prstGeom prst="rect">
            <a:avLst/>
          </a:prstGeom>
          <a:noFill/>
        </p:spPr>
        <p:txBody>
          <a:bodyPr wrap="square" lIns="0" tIns="0" rIns="0" bIns="0" rtlCol="0">
            <a:spAutoFit/>
          </a:bodyPr>
          <a:lstStyle/>
          <a:p>
            <a:pPr>
              <a:lnSpc>
                <a:spcPts val="1440"/>
              </a:lnSpc>
            </a:pPr>
            <a:r>
              <a:rPr lang="en-US" sz="950" dirty="0">
                <a:solidFill>
                  <a:srgbClr val="00AC74"/>
                </a:solidFill>
                <a:latin typeface="Verdana" panose="020B0604030504040204" pitchFamily="34" charset="0"/>
                <a:ea typeface="Verdana" panose="020B0604030504040204" pitchFamily="34" charset="0"/>
                <a:cs typeface="Verdana" panose="020B0604030504040204" pitchFamily="34" charset="0"/>
              </a:rPr>
              <a:t>Minimize environmental impact and ensure top production safety levels to protect human life and health</a:t>
            </a:r>
            <a:endParaRPr lang="ru-RU" sz="950" dirty="0">
              <a:solidFill>
                <a:srgbClr val="00AC74"/>
              </a:solidFill>
              <a:latin typeface="Verdana" panose="020B0604030504040204" pitchFamily="34" charset="0"/>
              <a:ea typeface="Verdana" panose="020B0604030504040204" pitchFamily="34" charset="0"/>
              <a:cs typeface="Verdana" panose="020B0604030504040204" pitchFamily="34" charset="0"/>
            </a:endParaRPr>
          </a:p>
        </p:txBody>
      </p:sp>
      <p:sp>
        <p:nvSpPr>
          <p:cNvPr id="9" name="Прямоугольник 8">
            <a:extLst>
              <a:ext uri="{FF2B5EF4-FFF2-40B4-BE49-F238E27FC236}">
                <a16:creationId xmlns:a16="http://schemas.microsoft.com/office/drawing/2014/main" xmlns="" id="{37CCBB25-E746-5C49-9819-AEE097B858BA}"/>
              </a:ext>
            </a:extLst>
          </p:cNvPr>
          <p:cNvSpPr/>
          <p:nvPr/>
        </p:nvSpPr>
        <p:spPr>
          <a:xfrm>
            <a:off x="250825" y="2604088"/>
            <a:ext cx="8642350" cy="1431880"/>
          </a:xfrm>
          <a:prstGeom prst="rect">
            <a:avLst/>
          </a:prstGeom>
          <a:noFill/>
          <a:ln w="19050">
            <a:solidFill>
              <a:srgbClr val="00AC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a:extLst>
              <a:ext uri="{FF2B5EF4-FFF2-40B4-BE49-F238E27FC236}">
                <a16:creationId xmlns:a16="http://schemas.microsoft.com/office/drawing/2014/main" xmlns="" id="{A5C54B33-999D-6644-95C6-181E4F80F8F3}"/>
              </a:ext>
            </a:extLst>
          </p:cNvPr>
          <p:cNvPicPr>
            <a:picLocks noChangeAspect="1"/>
          </p:cNvPicPr>
          <p:nvPr/>
        </p:nvPicPr>
        <p:blipFill>
          <a:blip r:embed="rId6"/>
          <a:srcRect/>
          <a:stretch/>
        </p:blipFill>
        <p:spPr>
          <a:xfrm>
            <a:off x="241300" y="2598223"/>
            <a:ext cx="3675958" cy="1447227"/>
          </a:xfrm>
          <a:prstGeom prst="rect">
            <a:avLst/>
          </a:prstGeom>
        </p:spPr>
      </p:pic>
      <p:grpSp>
        <p:nvGrpSpPr>
          <p:cNvPr id="12" name="Группа 11">
            <a:extLst>
              <a:ext uri="{FF2B5EF4-FFF2-40B4-BE49-F238E27FC236}">
                <a16:creationId xmlns:a16="http://schemas.microsoft.com/office/drawing/2014/main" xmlns="" id="{189788E0-2AF8-5C4F-85DC-0D093083F338}"/>
              </a:ext>
            </a:extLst>
          </p:cNvPr>
          <p:cNvGrpSpPr/>
          <p:nvPr/>
        </p:nvGrpSpPr>
        <p:grpSpPr>
          <a:xfrm>
            <a:off x="4028346" y="2694951"/>
            <a:ext cx="442718" cy="421277"/>
            <a:chOff x="3954399" y="3041508"/>
            <a:chExt cx="442718" cy="421277"/>
          </a:xfrm>
        </p:grpSpPr>
        <p:pic>
          <p:nvPicPr>
            <p:cNvPr id="13" name="Рисунок 12">
              <a:extLst>
                <a:ext uri="{FF2B5EF4-FFF2-40B4-BE49-F238E27FC236}">
                  <a16:creationId xmlns:a16="http://schemas.microsoft.com/office/drawing/2014/main" xmlns="" id="{11E777DF-B251-654A-B25E-79A066AD4ED5}"/>
                </a:ext>
              </a:extLst>
            </p:cNvPr>
            <p:cNvPicPr>
              <a:picLocks noChangeAspect="1"/>
            </p:cNvPicPr>
            <p:nvPr/>
          </p:nvPicPr>
          <p:blipFill>
            <a:blip r:embed="rId7"/>
            <a:stretch>
              <a:fillRect/>
            </a:stretch>
          </p:blipFill>
          <p:spPr>
            <a:xfrm>
              <a:off x="3954399" y="3041508"/>
              <a:ext cx="421277" cy="421277"/>
            </a:xfrm>
            <a:prstGeom prst="rect">
              <a:avLst/>
            </a:prstGeom>
          </p:spPr>
        </p:pic>
        <p:pic>
          <p:nvPicPr>
            <p:cNvPr id="14" name="Рисунок 13">
              <a:extLst>
                <a:ext uri="{FF2B5EF4-FFF2-40B4-BE49-F238E27FC236}">
                  <a16:creationId xmlns:a16="http://schemas.microsoft.com/office/drawing/2014/main" xmlns="" id="{D94F908C-07E7-A44D-96D2-1037CE3BC018}"/>
                </a:ext>
              </a:extLst>
            </p:cNvPr>
            <p:cNvPicPr>
              <a:picLocks noChangeAspect="1"/>
            </p:cNvPicPr>
            <p:nvPr/>
          </p:nvPicPr>
          <p:blipFill>
            <a:blip r:embed="rId8"/>
            <a:stretch>
              <a:fillRect/>
            </a:stretch>
          </p:blipFill>
          <p:spPr>
            <a:xfrm>
              <a:off x="4182457" y="3135247"/>
              <a:ext cx="214660" cy="237659"/>
            </a:xfrm>
            <a:prstGeom prst="rect">
              <a:avLst/>
            </a:prstGeom>
          </p:spPr>
        </p:pic>
      </p:grpSp>
      <p:sp>
        <p:nvSpPr>
          <p:cNvPr id="17" name="Footer Placeholder 4">
            <a:extLst>
              <a:ext uri="{FF2B5EF4-FFF2-40B4-BE49-F238E27FC236}">
                <a16:creationId xmlns:a16="http://schemas.microsoft.com/office/drawing/2014/main" xmlns="" id="{1EAA4453-FD89-FE46-B861-DA1169F6A5B8}"/>
              </a:ext>
            </a:extLst>
          </p:cNvPr>
          <p:cNvSpPr>
            <a:spLocks noGrp="1"/>
          </p:cNvSpPr>
          <p:nvPr>
            <p:ph type="ftr" sz="quarter" idx="3"/>
          </p:nvPr>
        </p:nvSpPr>
        <p:spPr>
          <a:xfrm>
            <a:off x="250825" y="4684289"/>
            <a:ext cx="7308850" cy="212883"/>
          </a:xfrm>
          <a:prstGeom prst="rect">
            <a:avLst/>
          </a:prstGeom>
        </p:spPr>
        <p:txBody>
          <a:bodyPr lIns="0" tIns="0" rIns="0" bIns="0" anchor="b" anchorCtr="0"/>
          <a:lstStyle>
            <a:lvl1pPr marL="0" marR="0" indent="0" algn="l" defTabSz="457200" rtl="0" eaLnBrk="1" fontAlgn="auto" latinLnBrk="0" hangingPunct="1">
              <a:lnSpc>
                <a:spcPct val="100000"/>
              </a:lnSpc>
              <a:spcBef>
                <a:spcPts val="0"/>
              </a:spcBef>
              <a:spcAft>
                <a:spcPts val="0"/>
              </a:spcAft>
              <a:buClrTx/>
              <a:buSzTx/>
              <a:buFontTx/>
              <a:buNone/>
              <a:tabLst/>
              <a:defRPr sz="650" b="0" i="0">
                <a:solidFill>
                  <a:srgbClr val="AFAFAF"/>
                </a:solidFill>
                <a:latin typeface="Verdana" panose="020B0604030504040204" pitchFamily="34" charset="0"/>
              </a:defRPr>
            </a:lvl1pPr>
          </a:lstStyle>
          <a:p>
            <a:r>
              <a:rPr lang="en-US" dirty="0"/>
              <a:t>Refractories for the cement industry </a:t>
            </a:r>
            <a:endParaRPr lang="ru-RU" dirty="0"/>
          </a:p>
        </p:txBody>
      </p:sp>
      <p:sp>
        <p:nvSpPr>
          <p:cNvPr id="18" name="TextBox 17">
            <a:hlinkClick r:id="rId9" action="ppaction://hlinksldjump"/>
            <a:extLst>
              <a:ext uri="{FF2B5EF4-FFF2-40B4-BE49-F238E27FC236}">
                <a16:creationId xmlns:a16="http://schemas.microsoft.com/office/drawing/2014/main" xmlns="" id="{F1605C3B-7DB6-E944-9B8B-F3D91CBA6BD7}"/>
              </a:ext>
            </a:extLst>
          </p:cNvPr>
          <p:cNvSpPr txBox="1"/>
          <p:nvPr/>
        </p:nvSpPr>
        <p:spPr>
          <a:xfrm>
            <a:off x="227036" y="174514"/>
            <a:ext cx="1805727" cy="269304"/>
          </a:xfrm>
          <a:prstGeom prst="rect">
            <a:avLst/>
          </a:prstGeom>
          <a:noFill/>
        </p:spPr>
        <p:txBody>
          <a:bodyPr wrap="square" lIns="0" tIns="0" rIns="0" bIns="0" rtlCol="0">
            <a:spAutoFit/>
          </a:bodyPr>
          <a:lstStyle/>
          <a:p>
            <a:r>
              <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1. </a:t>
            </a:r>
            <a:r>
              <a:rPr lang="en-US"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rPr>
              <a:t>who we are</a:t>
            </a:r>
            <a:endParaRPr lang="ru-RU" sz="1750" dirty="0">
              <a:solidFill>
                <a:srgbClr val="FF8400">
                  <a:alpha val="49817"/>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xmlns="" id="{77960D30-DDA5-E346-8B72-A1DDAF211644}"/>
              </a:ext>
            </a:extLst>
          </p:cNvPr>
          <p:cNvSpPr txBox="1"/>
          <p:nvPr/>
        </p:nvSpPr>
        <p:spPr>
          <a:xfrm>
            <a:off x="223929" y="713048"/>
            <a:ext cx="3958528" cy="461665"/>
          </a:xfrm>
          <a:prstGeom prst="rect">
            <a:avLst/>
          </a:prstGeom>
          <a:noFill/>
        </p:spPr>
        <p:txBody>
          <a:bodyPr wrap="square" lIns="0" tIns="0" rIns="0" bIns="0" rtlCol="0">
            <a:spAutoFit/>
          </a:bodyPr>
          <a:lstStyle/>
          <a:p>
            <a:pPr>
              <a:spcAft>
                <a:spcPts val="1300"/>
              </a:spcAft>
            </a:pPr>
            <a:r>
              <a:rPr lang="en-US" sz="3000" dirty="0">
                <a:latin typeface="Verdana" panose="020B0604030504040204" pitchFamily="34" charset="0"/>
                <a:ea typeface="Verdana" panose="020B0604030504040204" pitchFamily="34" charset="0"/>
                <a:cs typeface="Verdana" panose="020B0604030504040204" pitchFamily="34" charset="0"/>
              </a:rPr>
              <a:t>development</a:t>
            </a:r>
            <a:endParaRPr lang="ru-RU" sz="3000" dirty="0">
              <a:latin typeface="Verdana" panose="020B0604030504040204" pitchFamily="34" charset="0"/>
              <a:ea typeface="Verdana" panose="020B0604030504040204" pitchFamily="34" charset="0"/>
              <a:cs typeface="Verdana" panose="020B0604030504040204" pitchFamily="34" charset="0"/>
            </a:endParaRPr>
          </a:p>
        </p:txBody>
      </p:sp>
      <p:sp>
        <p:nvSpPr>
          <p:cNvPr id="20" name="TextBox 19">
            <a:extLst>
              <a:ext uri="{FF2B5EF4-FFF2-40B4-BE49-F238E27FC236}">
                <a16:creationId xmlns:a16="http://schemas.microsoft.com/office/drawing/2014/main" xmlns="" id="{BBFFA26F-AD11-3D4B-85CD-F38E0DE12B6A}"/>
              </a:ext>
            </a:extLst>
          </p:cNvPr>
          <p:cNvSpPr txBox="1"/>
          <p:nvPr/>
        </p:nvSpPr>
        <p:spPr>
          <a:xfrm>
            <a:off x="4647623" y="206856"/>
            <a:ext cx="1995224" cy="1243930"/>
          </a:xfrm>
          <a:prstGeom prst="rect">
            <a:avLst/>
          </a:prstGeom>
          <a:noFill/>
        </p:spPr>
        <p:txBody>
          <a:bodyPr wrap="square" lIns="0" tIns="0" rIns="0" bIns="0" rtlCol="0">
            <a:spAutoFit/>
          </a:bodyPr>
          <a:lstStyle/>
          <a:p>
            <a:pPr>
              <a:lnSpc>
                <a:spcPts val="1800"/>
              </a:lnSpc>
            </a:pPr>
            <a: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t>Key focus areas </a:t>
            </a:r>
            <a:b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br>
            <a:r>
              <a:rPr lang="en-US" sz="1450" dirty="0">
                <a:solidFill>
                  <a:srgbClr val="AFAFAF"/>
                </a:solidFill>
                <a:latin typeface="Verdana" panose="020B0604030504040204" pitchFamily="34" charset="0"/>
                <a:ea typeface="Verdana" panose="020B0604030504040204" pitchFamily="34" charset="0"/>
                <a:cs typeface="Verdana" panose="020B0604030504040204" pitchFamily="34" charset="0"/>
              </a:rPr>
              <a:t>of the Development Strategy up until</a:t>
            </a:r>
            <a:endParaRPr lang="ru-RU" sz="1450" dirty="0">
              <a:solidFill>
                <a:srgbClr val="AFAFAF"/>
              </a:solidFill>
              <a:latin typeface="Verdana" panose="020B0604030504040204" pitchFamily="34" charset="0"/>
              <a:ea typeface="Verdana" panose="020B0604030504040204" pitchFamily="34" charset="0"/>
              <a:cs typeface="Verdana" panose="020B0604030504040204" pitchFamily="34" charset="0"/>
            </a:endParaRPr>
          </a:p>
          <a:p>
            <a:pPr>
              <a:lnSpc>
                <a:spcPts val="4300"/>
              </a:lnSpc>
            </a:pPr>
            <a:r>
              <a:rPr lang="ru-RU" sz="4000" spc="-200" dirty="0">
                <a:solidFill>
                  <a:srgbClr val="AFAFAF"/>
                </a:solidFill>
                <a:latin typeface="Verdana" panose="020B0604030504040204" pitchFamily="34" charset="0"/>
                <a:ea typeface="Verdana" panose="020B0604030504040204" pitchFamily="34" charset="0"/>
                <a:cs typeface="Verdana" panose="020B0604030504040204" pitchFamily="34" charset="0"/>
              </a:rPr>
              <a:t>2025</a:t>
            </a:r>
            <a:r>
              <a:rPr lang="ru-RU" sz="1450" dirty="0">
                <a:solidFill>
                  <a:srgbClr val="AFAFAF"/>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13721732"/>
      </p:ext>
    </p:extLst>
  </p:cSld>
  <p:clrMapOvr>
    <a:masterClrMapping/>
  </p:clrMapOvr>
</p:sld>
</file>

<file path=ppt/theme/theme1.xml><?xml version="1.0" encoding="utf-8"?>
<a:theme xmlns:a="http://schemas.openxmlformats.org/drawingml/2006/main" name="Обложка">
  <a:themeElements>
    <a:clrScheme name="Magnezit">
      <a:dk1>
        <a:srgbClr val="000000"/>
      </a:dk1>
      <a:lt1>
        <a:srgbClr val="FFFFFF"/>
      </a:lt1>
      <a:dk2>
        <a:srgbClr val="44546A"/>
      </a:dk2>
      <a:lt2>
        <a:srgbClr val="E7E6E6"/>
      </a:lt2>
      <a:accent1>
        <a:srgbClr val="FF8300"/>
      </a:accent1>
      <a:accent2>
        <a:srgbClr val="AFAFAF"/>
      </a:accent2>
      <a:accent3>
        <a:srgbClr val="FF4B00"/>
      </a:accent3>
      <a:accent4>
        <a:srgbClr val="FFC000"/>
      </a:accent4>
      <a:accent5>
        <a:srgbClr val="FF00FF"/>
      </a:accent5>
      <a:accent6>
        <a:srgbClr val="00B5FF"/>
      </a:accent6>
      <a:hlink>
        <a:srgbClr val="FF8300"/>
      </a:hlink>
      <a:folHlink>
        <a:srgbClr val="AFAFAF"/>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одержание">
  <a:themeElements>
    <a:clrScheme name="Magnezit">
      <a:dk1>
        <a:srgbClr val="000000"/>
      </a:dk1>
      <a:lt1>
        <a:srgbClr val="FFFFFF"/>
      </a:lt1>
      <a:dk2>
        <a:srgbClr val="44546A"/>
      </a:dk2>
      <a:lt2>
        <a:srgbClr val="E7E6E6"/>
      </a:lt2>
      <a:accent1>
        <a:srgbClr val="FF8300"/>
      </a:accent1>
      <a:accent2>
        <a:srgbClr val="AFAFAF"/>
      </a:accent2>
      <a:accent3>
        <a:srgbClr val="FF4B00"/>
      </a:accent3>
      <a:accent4>
        <a:srgbClr val="FFC000"/>
      </a:accent4>
      <a:accent5>
        <a:srgbClr val="FF00FF"/>
      </a:accent5>
      <a:accent6>
        <a:srgbClr val="00B5FF"/>
      </a:accent6>
      <a:hlink>
        <a:srgbClr val="FF8300"/>
      </a:hlink>
      <a:folHlink>
        <a:srgbClr val="AFAFAF"/>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Шмуцтитулы">
  <a:themeElements>
    <a:clrScheme name="Magnezit">
      <a:dk1>
        <a:srgbClr val="000000"/>
      </a:dk1>
      <a:lt1>
        <a:srgbClr val="FFFFFF"/>
      </a:lt1>
      <a:dk2>
        <a:srgbClr val="44546A"/>
      </a:dk2>
      <a:lt2>
        <a:srgbClr val="E7E6E6"/>
      </a:lt2>
      <a:accent1>
        <a:srgbClr val="FF8300"/>
      </a:accent1>
      <a:accent2>
        <a:srgbClr val="AFAFAF"/>
      </a:accent2>
      <a:accent3>
        <a:srgbClr val="FF4B00"/>
      </a:accent3>
      <a:accent4>
        <a:srgbClr val="FFC000"/>
      </a:accent4>
      <a:accent5>
        <a:srgbClr val="FF00FF"/>
      </a:accent5>
      <a:accent6>
        <a:srgbClr val="00B5FF"/>
      </a:accent6>
      <a:hlink>
        <a:srgbClr val="FF8300"/>
      </a:hlink>
      <a:folHlink>
        <a:srgbClr val="AFAFAF"/>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Слайды">
  <a:themeElements>
    <a:clrScheme name="Magnezit">
      <a:dk1>
        <a:srgbClr val="000000"/>
      </a:dk1>
      <a:lt1>
        <a:srgbClr val="FFFFFF"/>
      </a:lt1>
      <a:dk2>
        <a:srgbClr val="44546A"/>
      </a:dk2>
      <a:lt2>
        <a:srgbClr val="E7E6E6"/>
      </a:lt2>
      <a:accent1>
        <a:srgbClr val="FF8300"/>
      </a:accent1>
      <a:accent2>
        <a:srgbClr val="AFAFAF"/>
      </a:accent2>
      <a:accent3>
        <a:srgbClr val="FF4B00"/>
      </a:accent3>
      <a:accent4>
        <a:srgbClr val="FFC000"/>
      </a:accent4>
      <a:accent5>
        <a:srgbClr val="FF00FF"/>
      </a:accent5>
      <a:accent6>
        <a:srgbClr val="00B5FF"/>
      </a:accent6>
      <a:hlink>
        <a:srgbClr val="FF8300"/>
      </a:hlink>
      <a:folHlink>
        <a:srgbClr val="AFAFAF"/>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Слайды">
  <a:themeElements>
    <a:clrScheme name="Magnezit">
      <a:dk1>
        <a:srgbClr val="000000"/>
      </a:dk1>
      <a:lt1>
        <a:srgbClr val="FFFFFF"/>
      </a:lt1>
      <a:dk2>
        <a:srgbClr val="44546A"/>
      </a:dk2>
      <a:lt2>
        <a:srgbClr val="E7E6E6"/>
      </a:lt2>
      <a:accent1>
        <a:srgbClr val="FF8300"/>
      </a:accent1>
      <a:accent2>
        <a:srgbClr val="AFAFAF"/>
      </a:accent2>
      <a:accent3>
        <a:srgbClr val="FF4B00"/>
      </a:accent3>
      <a:accent4>
        <a:srgbClr val="FFC000"/>
      </a:accent4>
      <a:accent5>
        <a:srgbClr val="FF00FF"/>
      </a:accent5>
      <a:accent6>
        <a:srgbClr val="00B5FF"/>
      </a:accent6>
      <a:hlink>
        <a:srgbClr val="FF8300"/>
      </a:hlink>
      <a:folHlink>
        <a:srgbClr val="AFAFAF"/>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Слайды">
  <a:themeElements>
    <a:clrScheme name="Magnezit">
      <a:dk1>
        <a:srgbClr val="000000"/>
      </a:dk1>
      <a:lt1>
        <a:srgbClr val="FFFFFF"/>
      </a:lt1>
      <a:dk2>
        <a:srgbClr val="44546A"/>
      </a:dk2>
      <a:lt2>
        <a:srgbClr val="E7E6E6"/>
      </a:lt2>
      <a:accent1>
        <a:srgbClr val="FF8300"/>
      </a:accent1>
      <a:accent2>
        <a:srgbClr val="AFAFAF"/>
      </a:accent2>
      <a:accent3>
        <a:srgbClr val="FF4B00"/>
      </a:accent3>
      <a:accent4>
        <a:srgbClr val="FFC000"/>
      </a:accent4>
      <a:accent5>
        <a:srgbClr val="FF00FF"/>
      </a:accent5>
      <a:accent6>
        <a:srgbClr val="00B5FF"/>
      </a:accent6>
      <a:hlink>
        <a:srgbClr val="FF8300"/>
      </a:hlink>
      <a:folHlink>
        <a:srgbClr val="AFAFAF"/>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Конец">
  <a:themeElements>
    <a:clrScheme name="Magnezit">
      <a:dk1>
        <a:srgbClr val="000000"/>
      </a:dk1>
      <a:lt1>
        <a:srgbClr val="FFFFFF"/>
      </a:lt1>
      <a:dk2>
        <a:srgbClr val="44546A"/>
      </a:dk2>
      <a:lt2>
        <a:srgbClr val="E7E6E6"/>
      </a:lt2>
      <a:accent1>
        <a:srgbClr val="FF8300"/>
      </a:accent1>
      <a:accent2>
        <a:srgbClr val="AFAFAF"/>
      </a:accent2>
      <a:accent3>
        <a:srgbClr val="FF4B00"/>
      </a:accent3>
      <a:accent4>
        <a:srgbClr val="FFC000"/>
      </a:accent4>
      <a:accent5>
        <a:srgbClr val="FF00FF"/>
      </a:accent5>
      <a:accent6>
        <a:srgbClr val="00B5FF"/>
      </a:accent6>
      <a:hlink>
        <a:srgbClr val="FF8300"/>
      </a:hlink>
      <a:folHlink>
        <a:srgbClr val="AFAFAF"/>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17948</TotalTime>
  <Words>2633</Words>
  <Application>Microsoft Office PowerPoint</Application>
  <PresentationFormat>Экран (16:9)</PresentationFormat>
  <Paragraphs>661</Paragraphs>
  <Slides>34</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7</vt:i4>
      </vt:variant>
      <vt:variant>
        <vt:lpstr>Заголовки слайдов</vt:lpstr>
      </vt:variant>
      <vt:variant>
        <vt:i4>34</vt:i4>
      </vt:variant>
    </vt:vector>
  </HeadingPairs>
  <TitlesOfParts>
    <vt:vector size="47" baseType="lpstr">
      <vt:lpstr>Arial Unicode MS</vt:lpstr>
      <vt:lpstr>.Lucida Grande UI Regular</vt:lpstr>
      <vt:lpstr>Arial</vt:lpstr>
      <vt:lpstr>Calibri</vt:lpstr>
      <vt:lpstr>Verdana</vt:lpstr>
      <vt:lpstr>Системный шрифт</vt:lpstr>
      <vt:lpstr>Обложка</vt:lpstr>
      <vt:lpstr>Содержание</vt:lpstr>
      <vt:lpstr>Шмуцтитулы</vt:lpstr>
      <vt:lpstr>Слайды</vt:lpstr>
      <vt:lpstr>2_Слайды</vt:lpstr>
      <vt:lpstr>1_Слайды</vt:lpstr>
      <vt:lpstr>Конец</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модернизация</dc:title>
  <dc:creator>Станислав Новиков</dc:creator>
  <cp:lastModifiedBy>ykulikova</cp:lastModifiedBy>
  <cp:revision>126</cp:revision>
  <cp:lastPrinted>2021-09-29T14:40:21Z</cp:lastPrinted>
  <dcterms:created xsi:type="dcterms:W3CDTF">2021-09-10T11:07:44Z</dcterms:created>
  <dcterms:modified xsi:type="dcterms:W3CDTF">2023-02-17T11:59:04Z</dcterms:modified>
</cp:coreProperties>
</file>